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60" r:id="rId7"/>
    <p:sldId id="279" r:id="rId8"/>
    <p:sldId id="280" r:id="rId9"/>
    <p:sldId id="281" r:id="rId10"/>
    <p:sldId id="297" r:id="rId11"/>
    <p:sldId id="282" r:id="rId12"/>
    <p:sldId id="291" r:id="rId13"/>
    <p:sldId id="292" r:id="rId14"/>
    <p:sldId id="293" r:id="rId15"/>
    <p:sldId id="290" r:id="rId16"/>
    <p:sldId id="289" r:id="rId17"/>
    <p:sldId id="278" r:id="rId18"/>
    <p:sldId id="287" r:id="rId19"/>
    <p:sldId id="283" r:id="rId20"/>
    <p:sldId id="295" r:id="rId21"/>
    <p:sldId id="296" r:id="rId22"/>
    <p:sldId id="284" r:id="rId23"/>
    <p:sldId id="294" r:id="rId24"/>
    <p:sldId id="285" r:id="rId25"/>
    <p:sldId id="266" r:id="rId26"/>
    <p:sldId id="269" r:id="rId27"/>
    <p:sldId id="268" r:id="rId28"/>
    <p:sldId id="270" r:id="rId29"/>
    <p:sldId id="267" r:id="rId30"/>
    <p:sldId id="271" r:id="rId31"/>
    <p:sldId id="272" r:id="rId32"/>
    <p:sldId id="274" r:id="rId33"/>
    <p:sldId id="275" r:id="rId34"/>
    <p:sldId id="277" r:id="rId35"/>
    <p:sldId id="298" r:id="rId36"/>
    <p:sldId id="276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ECFF"/>
    <a:srgbClr val="4A1C86"/>
    <a:srgbClr val="D8BFF7"/>
    <a:srgbClr val="5E25A5"/>
    <a:srgbClr val="F7F2EF"/>
    <a:srgbClr val="A67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0C548-EA37-D52F-D223-E3628C57EB8E}" v="532" dt="2025-12-12T12:38:33.576"/>
    <p1510:client id="{B2E1E6CB-0E1C-BF16-24E0-22114AD04AE7}" v="802" dt="2025-12-12T21:47:29.809"/>
    <p1510:client id="{BC4CF93F-CBF8-3843-5CA7-8068E0C2320D}" v="40" dt="2025-12-12T12:47:5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9CC3D-A8AE-0D96-858F-CB58D825F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4F7349-01BC-B495-0E14-FF9F97CB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EB65B-837F-11D9-185B-54E26AD3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3F0C58-7788-AB06-920B-819C6364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22EBD-AA92-C691-54B4-4C72BBB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1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AFE4B-9BE1-54DE-DDDE-27021B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09985E-2A3D-946C-13DC-4E670C38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4DD84F-3CF3-7CF0-31E5-2F6FEA89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18D617-7DDD-5C4C-72EA-D04EEF71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73F61-0ACA-F9AA-5186-BF3E4A7C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0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D426FEC-33A5-D1F2-E87A-89382296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AE2DB9-B162-B673-6049-EC50B3532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BBA66-FDC2-B50E-7CCE-ECD95DCC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D41A57-273A-BAD8-4844-374E1894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1AD470-931E-BC33-892E-C2136289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28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6F078-83B2-BD10-4E27-11D941DC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057C5-4CE2-1667-1A99-1EDBDA84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1FAF29-B031-315E-42C3-8C538499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174C70-1FF7-55C0-98F3-63896F64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38F93E-3471-B960-CE9F-AE5597A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7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61B05-DB1A-C119-EB63-E58BF415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A723BD-7BFD-25D5-5663-EBB2EBE8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AB6CCC-2BEF-698E-9593-D88B7588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2DC4A-B1F8-F6F4-0201-6075D059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15416C-51C0-8DE1-D349-5A0B790E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3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CA723-B0D8-CE98-FFA2-EE9FB0B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D1681-5117-C3B9-A6EA-EDFD7A2D3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6FBC5E-9ED3-B2DC-58CC-243D0A9A5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7EE8AF-3CE4-C8EF-4ACE-B9353154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1E9E1A-DD50-52ED-EADD-2059ACA2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07647B-FE2E-E29A-7E80-EF202DCC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F6A76-9D3C-FD15-FA45-63CA1465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501544-6085-BF80-F7B6-1229EB8C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685333-1635-D1A2-0FB4-88324F443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A5BF0F-929D-2CC9-AB91-7D570CE11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64CBB2D-6FC0-46AE-8C06-D5041F86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7D12F99-0EDC-4CEE-E53D-F958C576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900532-D963-AC4D-EE22-22784527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8EF8DA-A06E-7A67-9393-1098795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7D142-D6C2-91DF-D5A9-9DE1778A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C124DB-132A-9831-931E-4AE04B70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918A6C-2EFB-BEB9-10A6-3E7C1E0B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FDC861-9AC2-493C-E43F-A6FB80D8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60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5A6D80-A918-2E3C-F158-E5E9C462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9F6215-F12B-5EC7-A01F-2EAF99B7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B9888D-0B1C-EAA0-997E-C3D0F2AA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1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8031A-CC30-28D1-E091-7CC21723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57C39-4F3A-BA33-7F30-66655D02D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6B986C-1864-0C79-D661-E9304AA6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F9CECA-9AAC-A2FD-CAF1-179FCA3B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82CCEE-A8D1-6F76-9784-F4533BAB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68C342-2520-C541-3F7A-63CC2603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7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C73B6-D7C9-9EBE-A0ED-491FCFD3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59E39B-691B-BE1E-8FC1-A164ED38D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72A849-4EAB-4BF8-EA05-4518C173E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66E800-139B-048E-6ED2-43AEABD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506B6D-1B74-5843-4344-08969FBA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2BCD99-1DBB-D784-B854-B4D0CFB1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99CDC3-5E0B-2355-D61F-A5988E2A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222FB5-0AA6-19F6-33E8-FE15167C8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F6A96A-C15F-62E0-5929-2C1BD3D48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CC287B-9EC2-4422-9FAC-2D8FF85DAFF9}" type="datetimeFigureOut">
              <a:rPr lang="en-GB" smtClean="0"/>
              <a:t>13/12/2025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3E80D-8745-79B1-291E-1731D92B9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3270D2-1FDD-8958-E946-F4B00ED2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4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2743032-D50D-1B0B-9888-0AAA3F28F7D7}"/>
              </a:ext>
            </a:extLst>
          </p:cNvPr>
          <p:cNvSpPr/>
          <p:nvPr/>
        </p:nvSpPr>
        <p:spPr>
          <a:xfrm>
            <a:off x="5694023" y="0"/>
            <a:ext cx="6497977" cy="6858000"/>
          </a:xfrm>
          <a:prstGeom prst="rect">
            <a:avLst/>
          </a:prstGeom>
          <a:solidFill>
            <a:srgbClr val="A679DC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C7C9A4-0647-54D3-9A5B-F840D116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80" y="1051898"/>
            <a:ext cx="4436642" cy="1818814"/>
          </a:xfrm>
        </p:spPr>
        <p:txBody>
          <a:bodyPr>
            <a:normAutofit/>
          </a:bodyPr>
          <a:lstStyle/>
          <a:p>
            <a:r>
              <a:rPr lang="en-GB" sz="7200" b="1" dirty="0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EzParking</a:t>
            </a:r>
            <a:endParaRPr lang="en-GB" sz="7200" b="1" dirty="0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ruota, veicolo, clipart, automobile&#10;&#10;Il contenuto generato dall'IA potrebbe non essere corretto.">
            <a:extLst>
              <a:ext uri="{FF2B5EF4-FFF2-40B4-BE49-F238E27FC236}">
                <a16:creationId xmlns:a16="http://schemas.microsoft.com/office/drawing/2014/main" id="{95E4C75B-AA14-1DB7-46B6-2AAC19B5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591820"/>
            <a:ext cx="5674360" cy="5674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818691-77E4-7B63-79E6-66E3872DF37B}"/>
              </a:ext>
            </a:extLst>
          </p:cNvPr>
          <p:cNvSpPr txBox="1"/>
          <p:nvPr/>
        </p:nvSpPr>
        <p:spPr>
          <a:xfrm>
            <a:off x="1257381" y="2870712"/>
            <a:ext cx="2998839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Matteo </a:t>
            </a:r>
            <a:r>
              <a:rPr lang="en-GB" b="1" dirty="0" err="1">
                <a:solidFill>
                  <a:srgbClr val="4A1C86"/>
                </a:solidFill>
              </a:rPr>
              <a:t>Ventali</a:t>
            </a:r>
            <a:r>
              <a:rPr lang="en-GB" b="1" dirty="0">
                <a:solidFill>
                  <a:srgbClr val="4A1C86"/>
                </a:solidFill>
              </a:rPr>
              <a:t> </a:t>
            </a:r>
            <a:r>
              <a:rPr lang="en-GB" dirty="0">
                <a:solidFill>
                  <a:srgbClr val="4A1C86"/>
                </a:solidFill>
              </a:rPr>
              <a:t>1985026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Valerio Spagnoli </a:t>
            </a:r>
            <a:r>
              <a:rPr lang="it-IT" dirty="0">
                <a:solidFill>
                  <a:srgbClr val="4A1C86"/>
                </a:solidFill>
              </a:rPr>
              <a:t>1973484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Serena Ragaglia </a:t>
            </a:r>
            <a:r>
              <a:rPr lang="en-GB" dirty="0">
                <a:solidFill>
                  <a:srgbClr val="4A1C86"/>
                </a:solidFill>
              </a:rPr>
              <a:t>1941007</a:t>
            </a: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4A1C86"/>
                </a:solidFill>
              </a:rPr>
              <a:t>Pierluca</a:t>
            </a:r>
            <a:r>
              <a:rPr lang="en-GB" b="1" dirty="0">
                <a:solidFill>
                  <a:srgbClr val="4A1C86"/>
                </a:solidFill>
              </a:rPr>
              <a:t> Grasso </a:t>
            </a:r>
            <a:r>
              <a:rPr lang="it-IT" dirty="0">
                <a:solidFill>
                  <a:srgbClr val="4A1C86"/>
                </a:solidFill>
              </a:rPr>
              <a:t>1950186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Federico De Lullo </a:t>
            </a:r>
            <a:r>
              <a:rPr lang="it-IT" dirty="0">
                <a:solidFill>
                  <a:srgbClr val="4A1C86"/>
                </a:solidFill>
              </a:rPr>
              <a:t>1935510</a:t>
            </a:r>
            <a:endParaRPr lang="en-GB" dirty="0">
              <a:solidFill>
                <a:srgbClr val="4A1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0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6688-5FAC-3FD3-782D-BA659036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AB398E-A389-4137-89BB-DC807084D9A6}"/>
              </a:ext>
            </a:extLst>
          </p:cNvPr>
          <p:cNvSpPr txBox="1"/>
          <p:nvPr/>
        </p:nvSpPr>
        <p:spPr>
          <a:xfrm>
            <a:off x="629263" y="491613"/>
            <a:ext cx="44405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Account Status Notification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A162F4-A880-EB24-5AA0-7D21DC850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71" y="2234810"/>
            <a:ext cx="6451828" cy="41315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D3A58E-ABB8-A42D-B0C5-C65D71EF9F4C}"/>
              </a:ext>
            </a:extLst>
          </p:cNvPr>
          <p:cNvSpPr txBox="1"/>
          <p:nvPr/>
        </p:nvSpPr>
        <p:spPr>
          <a:xfrm>
            <a:off x="7930438" y="3823544"/>
            <a:ext cx="3118891" cy="954107"/>
          </a:xfrm>
          <a:custGeom>
            <a:avLst/>
            <a:gdLst>
              <a:gd name="csX0" fmla="*/ 0 w 3118891"/>
              <a:gd name="csY0" fmla="*/ 0 h 954107"/>
              <a:gd name="csX1" fmla="*/ 519815 w 3118891"/>
              <a:gd name="csY1" fmla="*/ 0 h 954107"/>
              <a:gd name="csX2" fmla="*/ 1008441 w 3118891"/>
              <a:gd name="csY2" fmla="*/ 0 h 954107"/>
              <a:gd name="csX3" fmla="*/ 1559446 w 3118891"/>
              <a:gd name="csY3" fmla="*/ 0 h 954107"/>
              <a:gd name="csX4" fmla="*/ 1985694 w 3118891"/>
              <a:gd name="csY4" fmla="*/ 0 h 954107"/>
              <a:gd name="csX5" fmla="*/ 2474320 w 3118891"/>
              <a:gd name="csY5" fmla="*/ 0 h 954107"/>
              <a:gd name="csX6" fmla="*/ 3118891 w 3118891"/>
              <a:gd name="csY6" fmla="*/ 0 h 954107"/>
              <a:gd name="csX7" fmla="*/ 3118891 w 3118891"/>
              <a:gd name="csY7" fmla="*/ 448430 h 954107"/>
              <a:gd name="csX8" fmla="*/ 3118891 w 3118891"/>
              <a:gd name="csY8" fmla="*/ 954107 h 954107"/>
              <a:gd name="csX9" fmla="*/ 2692643 w 3118891"/>
              <a:gd name="csY9" fmla="*/ 954107 h 954107"/>
              <a:gd name="csX10" fmla="*/ 2172827 w 3118891"/>
              <a:gd name="csY10" fmla="*/ 954107 h 954107"/>
              <a:gd name="csX11" fmla="*/ 1715390 w 3118891"/>
              <a:gd name="csY11" fmla="*/ 954107 h 954107"/>
              <a:gd name="csX12" fmla="*/ 1133197 w 3118891"/>
              <a:gd name="csY12" fmla="*/ 954107 h 954107"/>
              <a:gd name="csX13" fmla="*/ 675760 w 3118891"/>
              <a:gd name="csY13" fmla="*/ 954107 h 954107"/>
              <a:gd name="csX14" fmla="*/ 0 w 3118891"/>
              <a:gd name="csY14" fmla="*/ 954107 h 954107"/>
              <a:gd name="csX15" fmla="*/ 0 w 3118891"/>
              <a:gd name="csY15" fmla="*/ 496136 h 954107"/>
              <a:gd name="csX16" fmla="*/ 0 w 3118891"/>
              <a:gd name="csY16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118891" h="954107" extrusionOk="0">
                <a:moveTo>
                  <a:pt x="0" y="0"/>
                </a:moveTo>
                <a:cubicBezTo>
                  <a:pt x="150896" y="-19181"/>
                  <a:pt x="296136" y="29524"/>
                  <a:pt x="519815" y="0"/>
                </a:cubicBezTo>
                <a:cubicBezTo>
                  <a:pt x="743494" y="-29524"/>
                  <a:pt x="815550" y="19231"/>
                  <a:pt x="1008441" y="0"/>
                </a:cubicBezTo>
                <a:cubicBezTo>
                  <a:pt x="1201332" y="-19231"/>
                  <a:pt x="1363183" y="64438"/>
                  <a:pt x="1559446" y="0"/>
                </a:cubicBezTo>
                <a:cubicBezTo>
                  <a:pt x="1755710" y="-64438"/>
                  <a:pt x="1815495" y="37868"/>
                  <a:pt x="1985694" y="0"/>
                </a:cubicBezTo>
                <a:cubicBezTo>
                  <a:pt x="2155893" y="-37868"/>
                  <a:pt x="2339350" y="47692"/>
                  <a:pt x="2474320" y="0"/>
                </a:cubicBezTo>
                <a:cubicBezTo>
                  <a:pt x="2609290" y="-47692"/>
                  <a:pt x="2964277" y="62376"/>
                  <a:pt x="3118891" y="0"/>
                </a:cubicBezTo>
                <a:cubicBezTo>
                  <a:pt x="3143520" y="115554"/>
                  <a:pt x="3066249" y="323679"/>
                  <a:pt x="3118891" y="448430"/>
                </a:cubicBezTo>
                <a:cubicBezTo>
                  <a:pt x="3171533" y="573181"/>
                  <a:pt x="3104976" y="734377"/>
                  <a:pt x="3118891" y="954107"/>
                </a:cubicBezTo>
                <a:cubicBezTo>
                  <a:pt x="3002760" y="965659"/>
                  <a:pt x="2853541" y="915023"/>
                  <a:pt x="2692643" y="954107"/>
                </a:cubicBezTo>
                <a:cubicBezTo>
                  <a:pt x="2531745" y="993191"/>
                  <a:pt x="2289329" y="919376"/>
                  <a:pt x="2172827" y="954107"/>
                </a:cubicBezTo>
                <a:cubicBezTo>
                  <a:pt x="2056325" y="988838"/>
                  <a:pt x="1941014" y="908472"/>
                  <a:pt x="1715390" y="954107"/>
                </a:cubicBezTo>
                <a:cubicBezTo>
                  <a:pt x="1489766" y="999742"/>
                  <a:pt x="1271710" y="953157"/>
                  <a:pt x="1133197" y="954107"/>
                </a:cubicBezTo>
                <a:cubicBezTo>
                  <a:pt x="994684" y="955057"/>
                  <a:pt x="799511" y="901505"/>
                  <a:pt x="675760" y="954107"/>
                </a:cubicBezTo>
                <a:cubicBezTo>
                  <a:pt x="552009" y="1006709"/>
                  <a:pt x="182715" y="907178"/>
                  <a:pt x="0" y="954107"/>
                </a:cubicBezTo>
                <a:cubicBezTo>
                  <a:pt x="-24777" y="816347"/>
                  <a:pt x="31607" y="661800"/>
                  <a:pt x="0" y="496136"/>
                </a:cubicBezTo>
                <a:cubicBezTo>
                  <a:pt x="-31607" y="330472"/>
                  <a:pt x="7340" y="12590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9569097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receive a notification if my account has been disabled or enabled by administrators so that I know if I can use the app.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3319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4281-9F3B-991F-F45A-F3F16DF8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05ECD5-09B9-66D1-B98A-F41AF48F81BD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Adding a Parking Spot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E5090FA-F0E6-C331-8914-699B070A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283" y="1205743"/>
            <a:ext cx="8204314" cy="3873831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962ADF85-4AAC-DCD2-1569-6FDE26D9EA75}"/>
              </a:ext>
            </a:extLst>
          </p:cNvPr>
          <p:cNvSpPr/>
          <p:nvPr/>
        </p:nvSpPr>
        <p:spPr>
          <a:xfrm>
            <a:off x="749243" y="5210736"/>
            <a:ext cx="10632554" cy="1537982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354C3E-D6F5-27BE-1CAC-55E0C7887B22}"/>
              </a:ext>
            </a:extLst>
          </p:cNvPr>
          <p:cNvSpPr txBox="1"/>
          <p:nvPr/>
        </p:nvSpPr>
        <p:spPr>
          <a:xfrm>
            <a:off x="960006" y="5394952"/>
            <a:ext cx="1007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insert into the system my parking space so that I can share it with other users and gain revenues.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 As a resident I want to assign labels to my parking spots so that drivers can easily search for them.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set a reputation </a:t>
            </a:r>
            <a:r>
              <a:rPr lang="en-US" sz="1400" dirty="0" err="1"/>
              <a:t>treshold</a:t>
            </a:r>
            <a:r>
              <a:rPr lang="en-US" sz="1400" dirty="0"/>
              <a:t> to reserve a parking spot, so that I can give priority to higher reputation users.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361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1FE3-80FC-E3CD-C717-A23F2231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67C86-85E4-DBF7-2848-ECB7AAC28548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Adding a Time Slot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E4B71F-E1B3-C857-E9A6-1C3E5D76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656" y="1539019"/>
            <a:ext cx="5918863" cy="44854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B06F97-D9E3-1FEC-76FD-E39BF150EAC0}"/>
              </a:ext>
            </a:extLst>
          </p:cNvPr>
          <p:cNvSpPr txBox="1"/>
          <p:nvPr/>
        </p:nvSpPr>
        <p:spPr>
          <a:xfrm>
            <a:off x="492646" y="3429000"/>
            <a:ext cx="4333354" cy="738664"/>
          </a:xfrm>
          <a:custGeom>
            <a:avLst/>
            <a:gdLst>
              <a:gd name="csX0" fmla="*/ 0 w 4333354"/>
              <a:gd name="csY0" fmla="*/ 0 h 738664"/>
              <a:gd name="csX1" fmla="*/ 575717 w 4333354"/>
              <a:gd name="csY1" fmla="*/ 0 h 738664"/>
              <a:gd name="csX2" fmla="*/ 1064767 w 4333354"/>
              <a:gd name="csY2" fmla="*/ 0 h 738664"/>
              <a:gd name="csX3" fmla="*/ 1597150 w 4333354"/>
              <a:gd name="csY3" fmla="*/ 0 h 738664"/>
              <a:gd name="csX4" fmla="*/ 2216201 w 4333354"/>
              <a:gd name="csY4" fmla="*/ 0 h 738664"/>
              <a:gd name="csX5" fmla="*/ 2878585 w 4333354"/>
              <a:gd name="csY5" fmla="*/ 0 h 738664"/>
              <a:gd name="csX6" fmla="*/ 3367635 w 4333354"/>
              <a:gd name="csY6" fmla="*/ 0 h 738664"/>
              <a:gd name="csX7" fmla="*/ 4333354 w 4333354"/>
              <a:gd name="csY7" fmla="*/ 0 h 738664"/>
              <a:gd name="csX8" fmla="*/ 4333354 w 4333354"/>
              <a:gd name="csY8" fmla="*/ 354559 h 738664"/>
              <a:gd name="csX9" fmla="*/ 4333354 w 4333354"/>
              <a:gd name="csY9" fmla="*/ 738664 h 738664"/>
              <a:gd name="csX10" fmla="*/ 3800971 w 4333354"/>
              <a:gd name="csY10" fmla="*/ 738664 h 738664"/>
              <a:gd name="csX11" fmla="*/ 3095253 w 4333354"/>
              <a:gd name="csY11" fmla="*/ 738664 h 738664"/>
              <a:gd name="csX12" fmla="*/ 2519536 w 4333354"/>
              <a:gd name="csY12" fmla="*/ 738664 h 738664"/>
              <a:gd name="csX13" fmla="*/ 1900485 w 4333354"/>
              <a:gd name="csY13" fmla="*/ 738664 h 738664"/>
              <a:gd name="csX14" fmla="*/ 1411435 w 4333354"/>
              <a:gd name="csY14" fmla="*/ 738664 h 738664"/>
              <a:gd name="csX15" fmla="*/ 749051 w 4333354"/>
              <a:gd name="csY15" fmla="*/ 738664 h 738664"/>
              <a:gd name="csX16" fmla="*/ 0 w 4333354"/>
              <a:gd name="csY16" fmla="*/ 738664 h 738664"/>
              <a:gd name="csX17" fmla="*/ 0 w 4333354"/>
              <a:gd name="csY17" fmla="*/ 354559 h 738664"/>
              <a:gd name="csX18" fmla="*/ 0 w 4333354"/>
              <a:gd name="csY18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4333354" h="738664" extrusionOk="0">
                <a:moveTo>
                  <a:pt x="0" y="0"/>
                </a:moveTo>
                <a:cubicBezTo>
                  <a:pt x="226071" y="-11039"/>
                  <a:pt x="388335" y="-13047"/>
                  <a:pt x="575717" y="0"/>
                </a:cubicBezTo>
                <a:cubicBezTo>
                  <a:pt x="763099" y="13047"/>
                  <a:pt x="941237" y="10337"/>
                  <a:pt x="1064767" y="0"/>
                </a:cubicBezTo>
                <a:cubicBezTo>
                  <a:pt x="1188297" y="-10337"/>
                  <a:pt x="1448487" y="5804"/>
                  <a:pt x="1597150" y="0"/>
                </a:cubicBezTo>
                <a:cubicBezTo>
                  <a:pt x="1745813" y="-5804"/>
                  <a:pt x="1930430" y="30133"/>
                  <a:pt x="2216201" y="0"/>
                </a:cubicBezTo>
                <a:cubicBezTo>
                  <a:pt x="2501972" y="-30133"/>
                  <a:pt x="2628101" y="7373"/>
                  <a:pt x="2878585" y="0"/>
                </a:cubicBezTo>
                <a:cubicBezTo>
                  <a:pt x="3129069" y="-7373"/>
                  <a:pt x="3213253" y="24450"/>
                  <a:pt x="3367635" y="0"/>
                </a:cubicBezTo>
                <a:cubicBezTo>
                  <a:pt x="3522017" y="-24450"/>
                  <a:pt x="4106689" y="18460"/>
                  <a:pt x="4333354" y="0"/>
                </a:cubicBezTo>
                <a:cubicBezTo>
                  <a:pt x="4325676" y="128382"/>
                  <a:pt x="4347643" y="281710"/>
                  <a:pt x="4333354" y="354559"/>
                </a:cubicBezTo>
                <a:cubicBezTo>
                  <a:pt x="4319065" y="427408"/>
                  <a:pt x="4348996" y="582799"/>
                  <a:pt x="4333354" y="738664"/>
                </a:cubicBezTo>
                <a:cubicBezTo>
                  <a:pt x="4128728" y="722219"/>
                  <a:pt x="3989772" y="716379"/>
                  <a:pt x="3800971" y="738664"/>
                </a:cubicBezTo>
                <a:cubicBezTo>
                  <a:pt x="3612170" y="760949"/>
                  <a:pt x="3405132" y="771264"/>
                  <a:pt x="3095253" y="738664"/>
                </a:cubicBezTo>
                <a:cubicBezTo>
                  <a:pt x="2785374" y="706064"/>
                  <a:pt x="2760690" y="750234"/>
                  <a:pt x="2519536" y="738664"/>
                </a:cubicBezTo>
                <a:cubicBezTo>
                  <a:pt x="2278382" y="727094"/>
                  <a:pt x="2097696" y="739009"/>
                  <a:pt x="1900485" y="738664"/>
                </a:cubicBezTo>
                <a:cubicBezTo>
                  <a:pt x="1703274" y="738319"/>
                  <a:pt x="1649959" y="734691"/>
                  <a:pt x="1411435" y="738664"/>
                </a:cubicBezTo>
                <a:cubicBezTo>
                  <a:pt x="1172911" y="742638"/>
                  <a:pt x="911193" y="769846"/>
                  <a:pt x="749051" y="738664"/>
                </a:cubicBezTo>
                <a:cubicBezTo>
                  <a:pt x="586909" y="707482"/>
                  <a:pt x="281830" y="736324"/>
                  <a:pt x="0" y="738664"/>
                </a:cubicBezTo>
                <a:cubicBezTo>
                  <a:pt x="-2642" y="609109"/>
                  <a:pt x="-5766" y="505721"/>
                  <a:pt x="0" y="354559"/>
                </a:cubicBezTo>
                <a:cubicBezTo>
                  <a:pt x="5766" y="203397"/>
                  <a:pt x="-1014" y="17003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40630788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resident I want to view a list of all my parking spots and add availability time slots, so I can decide when each spot can be booked by the drivers.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3719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26E10-9A54-78C7-1E86-0EB0B139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5E7F3D-DF40-8445-3410-260AACF4032E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Manage Driver’s Requests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6AE62D-E151-6F59-5680-DF0D3B15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641" y="1403294"/>
            <a:ext cx="5996553" cy="4448866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B635BED9-B4DF-2B34-544D-47509F204304}"/>
              </a:ext>
            </a:extLst>
          </p:cNvPr>
          <p:cNvSpPr/>
          <p:nvPr/>
        </p:nvSpPr>
        <p:spPr>
          <a:xfrm>
            <a:off x="705272" y="2438802"/>
            <a:ext cx="3812597" cy="2734384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3C50EB-F148-706A-3D32-D2B2F365DF93}"/>
              </a:ext>
            </a:extLst>
          </p:cNvPr>
          <p:cNvSpPr txBox="1"/>
          <p:nvPr/>
        </p:nvSpPr>
        <p:spPr>
          <a:xfrm>
            <a:off x="937654" y="2673069"/>
            <a:ext cx="320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view all booking requests for my parking spots so that I can choose which drivers to authorize for each specific spot and time slot.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reject a reservation request so that I can have the full control of my parking spaces.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6790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5D80-3D57-C109-0F13-03B3F26B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D8B325-73EE-1E4B-4F62-C4B43BC053CE}"/>
              </a:ext>
            </a:extLst>
          </p:cNvPr>
          <p:cNvSpPr txBox="1"/>
          <p:nvPr/>
        </p:nvSpPr>
        <p:spPr>
          <a:xfrm>
            <a:off x="427377" y="3171427"/>
            <a:ext cx="2701903" cy="954107"/>
          </a:xfrm>
          <a:custGeom>
            <a:avLst/>
            <a:gdLst>
              <a:gd name="csX0" fmla="*/ 0 w 2701903"/>
              <a:gd name="csY0" fmla="*/ 0 h 954107"/>
              <a:gd name="csX1" fmla="*/ 2701903 w 2701903"/>
              <a:gd name="csY1" fmla="*/ 0 h 954107"/>
              <a:gd name="csX2" fmla="*/ 2701903 w 2701903"/>
              <a:gd name="csY2" fmla="*/ 954107 h 954107"/>
              <a:gd name="csX3" fmla="*/ 0 w 2701903"/>
              <a:gd name="csY3" fmla="*/ 954107 h 954107"/>
              <a:gd name="csX4" fmla="*/ 0 w 2701903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01903" h="954107" extrusionOk="0">
                <a:moveTo>
                  <a:pt x="0" y="0"/>
                </a:moveTo>
                <a:cubicBezTo>
                  <a:pt x="410102" y="-93330"/>
                  <a:pt x="1798940" y="-17877"/>
                  <a:pt x="2701903" y="0"/>
                </a:cubicBezTo>
                <a:cubicBezTo>
                  <a:pt x="2723132" y="413868"/>
                  <a:pt x="2645879" y="830860"/>
                  <a:pt x="2701903" y="954107"/>
                </a:cubicBezTo>
                <a:cubicBezTo>
                  <a:pt x="2387357" y="793047"/>
                  <a:pt x="303477" y="1102678"/>
                  <a:pt x="0" y="954107"/>
                </a:cubicBezTo>
                <a:cubicBezTo>
                  <a:pt x="78393" y="699568"/>
                  <a:pt x="7270" y="1617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9798746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As a resident I want to see driver's details and reviews in a request so that I can choose if accept the request.</a:t>
            </a:r>
          </a:p>
        </p:txBody>
      </p:sp>
      <p:pic>
        <p:nvPicPr>
          <p:cNvPr id="8" name="Immagine 7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18687DB8-B058-BD54-75E7-D805BCE6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43" y="1691376"/>
            <a:ext cx="8575040" cy="42231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D3DD9E-A990-5528-AA01-D601FB4E0B63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Manage Driver’s Requests</a:t>
            </a:r>
          </a:p>
        </p:txBody>
      </p:sp>
    </p:spTree>
    <p:extLst>
      <p:ext uri="{BB962C8B-B14F-4D97-AF65-F5344CB8AC3E}">
        <p14:creationId xmlns:p14="http://schemas.microsoft.com/office/powerpoint/2010/main" val="31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94E6-FD6E-F536-A39B-D0B71C1C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23B8A2-3A63-CFB5-6CAE-5DD6C45AA911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Parking Spot Search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31FCDAD-BD8E-108C-46A0-A90CBBECC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4806" y="1339893"/>
            <a:ext cx="6451828" cy="4322378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2ADF03E8-F0BB-9733-F248-BC80ED7FD518}"/>
              </a:ext>
            </a:extLst>
          </p:cNvPr>
          <p:cNvSpPr/>
          <p:nvPr/>
        </p:nvSpPr>
        <p:spPr>
          <a:xfrm>
            <a:off x="406400" y="1818639"/>
            <a:ext cx="4419600" cy="3373121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47506F-D655-81B7-B96D-B15D785C3E44}"/>
              </a:ext>
            </a:extLst>
          </p:cNvPr>
          <p:cNvSpPr txBox="1"/>
          <p:nvPr/>
        </p:nvSpPr>
        <p:spPr>
          <a:xfrm>
            <a:off x="665366" y="2269975"/>
            <a:ext cx="38659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search for available parking spots so that I can book it.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 As a driver I want to be able to search parking spots through filters so that I can find the best parking for my needs.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search for a parking spot selecting a distance range so that I can find the parking space in the best possible position.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060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E66888-57E8-92C4-F490-244117D67D2C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Parking Spot Search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B0C03-E5C3-5596-9CA5-5B1878D49A36}"/>
              </a:ext>
            </a:extLst>
          </p:cNvPr>
          <p:cNvSpPr txBox="1"/>
          <p:nvPr/>
        </p:nvSpPr>
        <p:spPr>
          <a:xfrm>
            <a:off x="1518921" y="3429000"/>
            <a:ext cx="4109720" cy="738664"/>
          </a:xfrm>
          <a:custGeom>
            <a:avLst/>
            <a:gdLst>
              <a:gd name="csX0" fmla="*/ 0 w 4109720"/>
              <a:gd name="csY0" fmla="*/ 0 h 738664"/>
              <a:gd name="csX1" fmla="*/ 602759 w 4109720"/>
              <a:gd name="csY1" fmla="*/ 0 h 738664"/>
              <a:gd name="csX2" fmla="*/ 1287712 w 4109720"/>
              <a:gd name="csY2" fmla="*/ 0 h 738664"/>
              <a:gd name="csX3" fmla="*/ 1972666 w 4109720"/>
              <a:gd name="csY3" fmla="*/ 0 h 738664"/>
              <a:gd name="csX4" fmla="*/ 2575425 w 4109720"/>
              <a:gd name="csY4" fmla="*/ 0 h 738664"/>
              <a:gd name="csX5" fmla="*/ 3137086 w 4109720"/>
              <a:gd name="csY5" fmla="*/ 0 h 738664"/>
              <a:gd name="csX6" fmla="*/ 4109720 w 4109720"/>
              <a:gd name="csY6" fmla="*/ 0 h 738664"/>
              <a:gd name="csX7" fmla="*/ 4109720 w 4109720"/>
              <a:gd name="csY7" fmla="*/ 347172 h 738664"/>
              <a:gd name="csX8" fmla="*/ 4109720 w 4109720"/>
              <a:gd name="csY8" fmla="*/ 738664 h 738664"/>
              <a:gd name="csX9" fmla="*/ 3465864 w 4109720"/>
              <a:gd name="csY9" fmla="*/ 738664 h 738664"/>
              <a:gd name="csX10" fmla="*/ 2739813 w 4109720"/>
              <a:gd name="csY10" fmla="*/ 738664 h 738664"/>
              <a:gd name="csX11" fmla="*/ 2095957 w 4109720"/>
              <a:gd name="csY11" fmla="*/ 738664 h 738664"/>
              <a:gd name="csX12" fmla="*/ 1369907 w 4109720"/>
              <a:gd name="csY12" fmla="*/ 738664 h 738664"/>
              <a:gd name="csX13" fmla="*/ 643856 w 4109720"/>
              <a:gd name="csY13" fmla="*/ 738664 h 738664"/>
              <a:gd name="csX14" fmla="*/ 0 w 4109720"/>
              <a:gd name="csY14" fmla="*/ 738664 h 738664"/>
              <a:gd name="csX15" fmla="*/ 0 w 4109720"/>
              <a:gd name="csY15" fmla="*/ 369332 h 738664"/>
              <a:gd name="csX16" fmla="*/ 0 w 4109720"/>
              <a:gd name="csY16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109720" h="738664" extrusionOk="0">
                <a:moveTo>
                  <a:pt x="0" y="0"/>
                </a:moveTo>
                <a:cubicBezTo>
                  <a:pt x="196521" y="-1095"/>
                  <a:pt x="434291" y="-5733"/>
                  <a:pt x="602759" y="0"/>
                </a:cubicBezTo>
                <a:cubicBezTo>
                  <a:pt x="771227" y="5733"/>
                  <a:pt x="1143244" y="10080"/>
                  <a:pt x="1287712" y="0"/>
                </a:cubicBezTo>
                <a:cubicBezTo>
                  <a:pt x="1432180" y="-10080"/>
                  <a:pt x="1799409" y="27441"/>
                  <a:pt x="1972666" y="0"/>
                </a:cubicBezTo>
                <a:cubicBezTo>
                  <a:pt x="2145923" y="-27441"/>
                  <a:pt x="2275086" y="-16449"/>
                  <a:pt x="2575425" y="0"/>
                </a:cubicBezTo>
                <a:cubicBezTo>
                  <a:pt x="2875764" y="16449"/>
                  <a:pt x="2938081" y="-15596"/>
                  <a:pt x="3137086" y="0"/>
                </a:cubicBezTo>
                <a:cubicBezTo>
                  <a:pt x="3336091" y="15596"/>
                  <a:pt x="3831733" y="-43787"/>
                  <a:pt x="4109720" y="0"/>
                </a:cubicBezTo>
                <a:cubicBezTo>
                  <a:pt x="4107194" y="90329"/>
                  <a:pt x="4125901" y="231494"/>
                  <a:pt x="4109720" y="347172"/>
                </a:cubicBezTo>
                <a:cubicBezTo>
                  <a:pt x="4093539" y="462850"/>
                  <a:pt x="4110528" y="623236"/>
                  <a:pt x="4109720" y="738664"/>
                </a:cubicBezTo>
                <a:cubicBezTo>
                  <a:pt x="3868360" y="758335"/>
                  <a:pt x="3610106" y="722120"/>
                  <a:pt x="3465864" y="738664"/>
                </a:cubicBezTo>
                <a:cubicBezTo>
                  <a:pt x="3321622" y="755208"/>
                  <a:pt x="3024715" y="729299"/>
                  <a:pt x="2739813" y="738664"/>
                </a:cubicBezTo>
                <a:cubicBezTo>
                  <a:pt x="2454911" y="748029"/>
                  <a:pt x="2311413" y="745914"/>
                  <a:pt x="2095957" y="738664"/>
                </a:cubicBezTo>
                <a:cubicBezTo>
                  <a:pt x="1880501" y="731414"/>
                  <a:pt x="1685694" y="767282"/>
                  <a:pt x="1369907" y="738664"/>
                </a:cubicBezTo>
                <a:cubicBezTo>
                  <a:pt x="1054120" y="710047"/>
                  <a:pt x="807962" y="729867"/>
                  <a:pt x="643856" y="738664"/>
                </a:cubicBezTo>
                <a:cubicBezTo>
                  <a:pt x="479750" y="747461"/>
                  <a:pt x="160483" y="730866"/>
                  <a:pt x="0" y="738664"/>
                </a:cubicBezTo>
                <a:cubicBezTo>
                  <a:pt x="6460" y="634485"/>
                  <a:pt x="3295" y="517164"/>
                  <a:pt x="0" y="369332"/>
                </a:cubicBezTo>
                <a:cubicBezTo>
                  <a:pt x="-3295" y="221500"/>
                  <a:pt x="10447" y="8972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18259840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driver I want to receive a </a:t>
            </a:r>
            <a:r>
              <a:rPr lang="en-US" sz="1400" dirty="0" err="1"/>
              <a:t>notifcation</a:t>
            </a:r>
            <a:r>
              <a:rPr lang="en-US" sz="1400" dirty="0"/>
              <a:t> when there is a free parking spot near my current position so I can book it if I need it</a:t>
            </a:r>
            <a:endParaRPr lang="en-GB" sz="1400" dirty="0"/>
          </a:p>
        </p:txBody>
      </p:sp>
      <p:pic>
        <p:nvPicPr>
          <p:cNvPr id="5" name="Immagine 4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A4C225F0-3591-CE03-F8EA-E7359C834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1" y="1069806"/>
            <a:ext cx="2979885" cy="54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C091-FE3D-2CC6-B595-D5307C58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98124F-3697-C520-0FD5-835656BC1E89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 a Parking Spot</a:t>
            </a:r>
          </a:p>
        </p:txBody>
      </p: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05F7179-306F-2C96-45EC-E93E917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62" y="1453993"/>
            <a:ext cx="5767057" cy="4705366"/>
          </a:xfrm>
          <a:prstGeom prst="rect">
            <a:avLst/>
          </a:prstGeom>
        </p:spPr>
      </p:pic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7B06945A-93A2-D7B1-4D84-4B881150246E}"/>
              </a:ext>
            </a:extLst>
          </p:cNvPr>
          <p:cNvSpPr/>
          <p:nvPr/>
        </p:nvSpPr>
        <p:spPr>
          <a:xfrm>
            <a:off x="7459923" y="2734796"/>
            <a:ext cx="4419600" cy="2143760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05ADDF-41AD-211A-117B-800DC066FE68}"/>
              </a:ext>
            </a:extLst>
          </p:cNvPr>
          <p:cNvSpPr txBox="1"/>
          <p:nvPr/>
        </p:nvSpPr>
        <p:spPr>
          <a:xfrm>
            <a:off x="7665606" y="3006457"/>
            <a:ext cx="3865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book a parking spot for a specific interval of time and pay for it so that I can easily park my car.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choose the payment method so that I can pay the parking spot in several digital ways.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3667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D897-14E1-4AB4-9B42-1FDD174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6FA73-2848-C178-A899-61F71C1C1E4F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 a Parking Spot</a:t>
            </a:r>
          </a:p>
        </p:txBody>
      </p:sp>
      <p:pic>
        <p:nvPicPr>
          <p:cNvPr id="7" name="Immagine 6" descr="Immagine che contiene test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F48720-F98B-346A-E86C-BE5FE319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60" y="1403193"/>
            <a:ext cx="6001678" cy="47053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8E9B1-3A2E-318F-D70B-C4275CEDE57B}"/>
              </a:ext>
            </a:extLst>
          </p:cNvPr>
          <p:cNvSpPr txBox="1"/>
          <p:nvPr/>
        </p:nvSpPr>
        <p:spPr>
          <a:xfrm>
            <a:off x="970565" y="3585577"/>
            <a:ext cx="3865994" cy="738664"/>
          </a:xfrm>
          <a:custGeom>
            <a:avLst/>
            <a:gdLst>
              <a:gd name="csX0" fmla="*/ 0 w 3865994"/>
              <a:gd name="csY0" fmla="*/ 0 h 738664"/>
              <a:gd name="csX1" fmla="*/ 3865994 w 3865994"/>
              <a:gd name="csY1" fmla="*/ 0 h 738664"/>
              <a:gd name="csX2" fmla="*/ 3865994 w 3865994"/>
              <a:gd name="csY2" fmla="*/ 738664 h 738664"/>
              <a:gd name="csX3" fmla="*/ 0 w 3865994"/>
              <a:gd name="csY3" fmla="*/ 738664 h 738664"/>
              <a:gd name="csX4" fmla="*/ 0 w 3865994"/>
              <a:gd name="csY4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65994" h="738664" extrusionOk="0">
                <a:moveTo>
                  <a:pt x="0" y="0"/>
                </a:moveTo>
                <a:cubicBezTo>
                  <a:pt x="1475507" y="-50018"/>
                  <a:pt x="3052509" y="-115931"/>
                  <a:pt x="3865994" y="0"/>
                </a:cubicBezTo>
                <a:cubicBezTo>
                  <a:pt x="3806135" y="242061"/>
                  <a:pt x="3844117" y="570713"/>
                  <a:pt x="3865994" y="738664"/>
                </a:cubicBezTo>
                <a:cubicBezTo>
                  <a:pt x="2000249" y="730320"/>
                  <a:pt x="754374" y="804685"/>
                  <a:pt x="0" y="738664"/>
                </a:cubicBezTo>
                <a:cubicBezTo>
                  <a:pt x="49721" y="638966"/>
                  <a:pt x="-56803" y="7777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driver I want to see all parking spots available when I search for them, in order to decide myself which I want to book.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0588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CC5D-2744-9877-6E8C-122E5E89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F3CEA2-641B-F2C5-CC65-96771F2C8520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Driver’s Requests</a:t>
            </a:r>
          </a:p>
        </p:txBody>
      </p:sp>
      <p:pic>
        <p:nvPicPr>
          <p:cNvPr id="8" name="Immagine 7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172A13A5-1C99-C918-8305-2E9B0DE0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11" y="1264406"/>
            <a:ext cx="6455291" cy="5101981"/>
          </a:xfrm>
          <a:prstGeom prst="rect">
            <a:avLst/>
          </a:prstGeom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89A11C76-2204-C7CE-CEA6-4F9BA24959A2}"/>
              </a:ext>
            </a:extLst>
          </p:cNvPr>
          <p:cNvSpPr/>
          <p:nvPr/>
        </p:nvSpPr>
        <p:spPr>
          <a:xfrm>
            <a:off x="629263" y="2251633"/>
            <a:ext cx="4056608" cy="3127527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5D99A7-9BE5-C4F8-A0FA-8C02A9C9495F}"/>
              </a:ext>
            </a:extLst>
          </p:cNvPr>
          <p:cNvSpPr txBox="1"/>
          <p:nvPr/>
        </p:nvSpPr>
        <p:spPr>
          <a:xfrm>
            <a:off x="974472" y="2584289"/>
            <a:ext cx="3366189" cy="2462213"/>
          </a:xfrm>
          <a:custGeom>
            <a:avLst/>
            <a:gdLst>
              <a:gd name="csX0" fmla="*/ 0 w 3366189"/>
              <a:gd name="csY0" fmla="*/ 0 h 2462213"/>
              <a:gd name="csX1" fmla="*/ 572252 w 3366189"/>
              <a:gd name="csY1" fmla="*/ 0 h 2462213"/>
              <a:gd name="csX2" fmla="*/ 1279152 w 3366189"/>
              <a:gd name="csY2" fmla="*/ 0 h 2462213"/>
              <a:gd name="csX3" fmla="*/ 1885066 w 3366189"/>
              <a:gd name="csY3" fmla="*/ 0 h 2462213"/>
              <a:gd name="csX4" fmla="*/ 2591966 w 3366189"/>
              <a:gd name="csY4" fmla="*/ 0 h 2462213"/>
              <a:gd name="csX5" fmla="*/ 3366189 w 3366189"/>
              <a:gd name="csY5" fmla="*/ 0 h 2462213"/>
              <a:gd name="csX6" fmla="*/ 3366189 w 3366189"/>
              <a:gd name="csY6" fmla="*/ 566309 h 2462213"/>
              <a:gd name="csX7" fmla="*/ 3366189 w 3366189"/>
              <a:gd name="csY7" fmla="*/ 1107996 h 2462213"/>
              <a:gd name="csX8" fmla="*/ 3366189 w 3366189"/>
              <a:gd name="csY8" fmla="*/ 1698927 h 2462213"/>
              <a:gd name="csX9" fmla="*/ 3366189 w 3366189"/>
              <a:gd name="csY9" fmla="*/ 2462213 h 2462213"/>
              <a:gd name="csX10" fmla="*/ 2659289 w 3366189"/>
              <a:gd name="csY10" fmla="*/ 2462213 h 2462213"/>
              <a:gd name="csX11" fmla="*/ 2087037 w 3366189"/>
              <a:gd name="csY11" fmla="*/ 2462213 h 2462213"/>
              <a:gd name="csX12" fmla="*/ 1380137 w 3366189"/>
              <a:gd name="csY12" fmla="*/ 2462213 h 2462213"/>
              <a:gd name="csX13" fmla="*/ 740562 w 3366189"/>
              <a:gd name="csY13" fmla="*/ 2462213 h 2462213"/>
              <a:gd name="csX14" fmla="*/ 0 w 3366189"/>
              <a:gd name="csY14" fmla="*/ 2462213 h 2462213"/>
              <a:gd name="csX15" fmla="*/ 0 w 3366189"/>
              <a:gd name="csY15" fmla="*/ 1846660 h 2462213"/>
              <a:gd name="csX16" fmla="*/ 0 w 3366189"/>
              <a:gd name="csY16" fmla="*/ 1231107 h 2462213"/>
              <a:gd name="csX17" fmla="*/ 0 w 3366189"/>
              <a:gd name="csY17" fmla="*/ 615553 h 2462213"/>
              <a:gd name="csX18" fmla="*/ 0 w 3366189"/>
              <a:gd name="csY18" fmla="*/ 0 h 24622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366189" h="2462213" extrusionOk="0">
                <a:moveTo>
                  <a:pt x="0" y="0"/>
                </a:moveTo>
                <a:cubicBezTo>
                  <a:pt x="161935" y="-27195"/>
                  <a:pt x="335470" y="24039"/>
                  <a:pt x="572252" y="0"/>
                </a:cubicBezTo>
                <a:cubicBezTo>
                  <a:pt x="809034" y="-24039"/>
                  <a:pt x="954576" y="-16151"/>
                  <a:pt x="1279152" y="0"/>
                </a:cubicBezTo>
                <a:cubicBezTo>
                  <a:pt x="1603728" y="16151"/>
                  <a:pt x="1733870" y="5887"/>
                  <a:pt x="1885066" y="0"/>
                </a:cubicBezTo>
                <a:cubicBezTo>
                  <a:pt x="2036262" y="-5887"/>
                  <a:pt x="2374727" y="-22036"/>
                  <a:pt x="2591966" y="0"/>
                </a:cubicBezTo>
                <a:cubicBezTo>
                  <a:pt x="2809205" y="22036"/>
                  <a:pt x="3053445" y="5782"/>
                  <a:pt x="3366189" y="0"/>
                </a:cubicBezTo>
                <a:cubicBezTo>
                  <a:pt x="3342982" y="166499"/>
                  <a:pt x="3346324" y="397262"/>
                  <a:pt x="3366189" y="566309"/>
                </a:cubicBezTo>
                <a:cubicBezTo>
                  <a:pt x="3386054" y="735356"/>
                  <a:pt x="3367639" y="906355"/>
                  <a:pt x="3366189" y="1107996"/>
                </a:cubicBezTo>
                <a:cubicBezTo>
                  <a:pt x="3364739" y="1309637"/>
                  <a:pt x="3367963" y="1440945"/>
                  <a:pt x="3366189" y="1698927"/>
                </a:cubicBezTo>
                <a:cubicBezTo>
                  <a:pt x="3364415" y="1956909"/>
                  <a:pt x="3343694" y="2136158"/>
                  <a:pt x="3366189" y="2462213"/>
                </a:cubicBezTo>
                <a:cubicBezTo>
                  <a:pt x="3097912" y="2473478"/>
                  <a:pt x="2943636" y="2489823"/>
                  <a:pt x="2659289" y="2462213"/>
                </a:cubicBezTo>
                <a:cubicBezTo>
                  <a:pt x="2374942" y="2434603"/>
                  <a:pt x="2298124" y="2439767"/>
                  <a:pt x="2087037" y="2462213"/>
                </a:cubicBezTo>
                <a:cubicBezTo>
                  <a:pt x="1875950" y="2484659"/>
                  <a:pt x="1522201" y="2432642"/>
                  <a:pt x="1380137" y="2462213"/>
                </a:cubicBezTo>
                <a:cubicBezTo>
                  <a:pt x="1238073" y="2491784"/>
                  <a:pt x="894998" y="2460893"/>
                  <a:pt x="740562" y="2462213"/>
                </a:cubicBezTo>
                <a:cubicBezTo>
                  <a:pt x="586127" y="2463533"/>
                  <a:pt x="294330" y="2455688"/>
                  <a:pt x="0" y="2462213"/>
                </a:cubicBezTo>
                <a:cubicBezTo>
                  <a:pt x="-25756" y="2168610"/>
                  <a:pt x="1535" y="2016801"/>
                  <a:pt x="0" y="1846660"/>
                </a:cubicBezTo>
                <a:cubicBezTo>
                  <a:pt x="-1535" y="1676519"/>
                  <a:pt x="12056" y="1390117"/>
                  <a:pt x="0" y="1231107"/>
                </a:cubicBezTo>
                <a:cubicBezTo>
                  <a:pt x="-12056" y="1072097"/>
                  <a:pt x="16366" y="884441"/>
                  <a:pt x="0" y="615553"/>
                </a:cubicBezTo>
                <a:cubicBezTo>
                  <a:pt x="-16366" y="346665"/>
                  <a:pt x="20615" y="202536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926921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see the list of all my reservations requests, so that I can see which are still waiting to be accepted by the resident and which have been already accepted or rejected.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be able to delete a reservation request so that I can free a parking spot if I don’t need it anymore.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578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AE70CA-726C-AE75-6434-73152B4344D6}"/>
              </a:ext>
            </a:extLst>
          </p:cNvPr>
          <p:cNvSpPr/>
          <p:nvPr/>
        </p:nvSpPr>
        <p:spPr>
          <a:xfrm>
            <a:off x="0" y="0"/>
            <a:ext cx="7649497" cy="6858000"/>
          </a:xfrm>
          <a:prstGeom prst="rect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838B2C-FB84-165A-5A21-54CCF5CEF5B2}"/>
              </a:ext>
            </a:extLst>
          </p:cNvPr>
          <p:cNvSpPr txBox="1"/>
          <p:nvPr/>
        </p:nvSpPr>
        <p:spPr>
          <a:xfrm>
            <a:off x="711200" y="440590"/>
            <a:ext cx="372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Initial Idea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82621A-ABA2-A82A-F0A7-6C8B4E608A1B}"/>
              </a:ext>
            </a:extLst>
          </p:cNvPr>
          <p:cNvSpPr txBox="1"/>
          <p:nvPr/>
        </p:nvSpPr>
        <p:spPr>
          <a:xfrm>
            <a:off x="860322" y="1712176"/>
            <a:ext cx="5928851" cy="3791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objective of this project is to create a distributed parking sharing application that enables users to find and share parking spaces in urban areas with minimal reliance on centralized servers. The system fosters a community-driven approach to solving the challenge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finding</a:t>
            </a:r>
            <a:r>
              <a:rPr lang="en-US" dirty="0"/>
              <a:t> available parking,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reducing</a:t>
            </a:r>
            <a:r>
              <a:rPr lang="en-US" dirty="0"/>
              <a:t> traffic congestion and environmental impact,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promoting</a:t>
            </a:r>
            <a:r>
              <a:rPr lang="en-US" dirty="0"/>
              <a:t> collaboration among users.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Elemento grafico 4" descr="Luci accese contorno">
            <a:extLst>
              <a:ext uri="{FF2B5EF4-FFF2-40B4-BE49-F238E27FC236}">
                <a16:creationId xmlns:a16="http://schemas.microsoft.com/office/drawing/2014/main" id="{46CAE270-D9C4-4F84-0A11-734ACF98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055" y="1489505"/>
            <a:ext cx="3878990" cy="38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3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1C8B-1CAB-F34A-7C8F-DCD1C7727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604D3E-C0BB-4247-7DFF-B9730B283D9D}"/>
              </a:ext>
            </a:extLst>
          </p:cNvPr>
          <p:cNvSpPr txBox="1"/>
          <p:nvPr/>
        </p:nvSpPr>
        <p:spPr>
          <a:xfrm>
            <a:off x="629263" y="491613"/>
            <a:ext cx="8819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Booking Requests Notifications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1304A9-2989-FC8C-81B5-93D664BC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63" y="1442077"/>
            <a:ext cx="2569418" cy="47053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340A5-6AB5-9A56-3F82-4C71B02A3E0A}"/>
              </a:ext>
            </a:extLst>
          </p:cNvPr>
          <p:cNvSpPr txBox="1"/>
          <p:nvPr/>
        </p:nvSpPr>
        <p:spPr>
          <a:xfrm>
            <a:off x="3391143" y="2523559"/>
            <a:ext cx="3312817" cy="738664"/>
          </a:xfrm>
          <a:custGeom>
            <a:avLst/>
            <a:gdLst>
              <a:gd name="csX0" fmla="*/ 0 w 3312817"/>
              <a:gd name="csY0" fmla="*/ 0 h 738664"/>
              <a:gd name="csX1" fmla="*/ 629435 w 3312817"/>
              <a:gd name="csY1" fmla="*/ 0 h 738664"/>
              <a:gd name="csX2" fmla="*/ 1358255 w 3312817"/>
              <a:gd name="csY2" fmla="*/ 0 h 738664"/>
              <a:gd name="csX3" fmla="*/ 1987690 w 3312817"/>
              <a:gd name="csY3" fmla="*/ 0 h 738664"/>
              <a:gd name="csX4" fmla="*/ 2650254 w 3312817"/>
              <a:gd name="csY4" fmla="*/ 0 h 738664"/>
              <a:gd name="csX5" fmla="*/ 3312817 w 3312817"/>
              <a:gd name="csY5" fmla="*/ 0 h 738664"/>
              <a:gd name="csX6" fmla="*/ 3312817 w 3312817"/>
              <a:gd name="csY6" fmla="*/ 369332 h 738664"/>
              <a:gd name="csX7" fmla="*/ 3312817 w 3312817"/>
              <a:gd name="csY7" fmla="*/ 738664 h 738664"/>
              <a:gd name="csX8" fmla="*/ 2683382 w 3312817"/>
              <a:gd name="csY8" fmla="*/ 738664 h 738664"/>
              <a:gd name="csX9" fmla="*/ 2020818 w 3312817"/>
              <a:gd name="csY9" fmla="*/ 738664 h 738664"/>
              <a:gd name="csX10" fmla="*/ 1391383 w 3312817"/>
              <a:gd name="csY10" fmla="*/ 738664 h 738664"/>
              <a:gd name="csX11" fmla="*/ 761948 w 3312817"/>
              <a:gd name="csY11" fmla="*/ 738664 h 738664"/>
              <a:gd name="csX12" fmla="*/ 0 w 3312817"/>
              <a:gd name="csY12" fmla="*/ 738664 h 738664"/>
              <a:gd name="csX13" fmla="*/ 0 w 3312817"/>
              <a:gd name="csY13" fmla="*/ 384105 h 738664"/>
              <a:gd name="csX14" fmla="*/ 0 w 3312817"/>
              <a:gd name="csY14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312817" h="738664" extrusionOk="0">
                <a:moveTo>
                  <a:pt x="0" y="0"/>
                </a:moveTo>
                <a:cubicBezTo>
                  <a:pt x="281720" y="3513"/>
                  <a:pt x="467853" y="11921"/>
                  <a:pt x="629435" y="0"/>
                </a:cubicBezTo>
                <a:cubicBezTo>
                  <a:pt x="791017" y="-11921"/>
                  <a:pt x="1210899" y="13123"/>
                  <a:pt x="1358255" y="0"/>
                </a:cubicBezTo>
                <a:cubicBezTo>
                  <a:pt x="1505611" y="-13123"/>
                  <a:pt x="1752462" y="12863"/>
                  <a:pt x="1987690" y="0"/>
                </a:cubicBezTo>
                <a:cubicBezTo>
                  <a:pt x="2222918" y="-12863"/>
                  <a:pt x="2321562" y="26520"/>
                  <a:pt x="2650254" y="0"/>
                </a:cubicBezTo>
                <a:cubicBezTo>
                  <a:pt x="2978946" y="-26520"/>
                  <a:pt x="3150144" y="6432"/>
                  <a:pt x="3312817" y="0"/>
                </a:cubicBezTo>
                <a:cubicBezTo>
                  <a:pt x="3297506" y="135556"/>
                  <a:pt x="3325525" y="250859"/>
                  <a:pt x="3312817" y="369332"/>
                </a:cubicBezTo>
                <a:cubicBezTo>
                  <a:pt x="3300109" y="487805"/>
                  <a:pt x="3306307" y="611621"/>
                  <a:pt x="3312817" y="738664"/>
                </a:cubicBezTo>
                <a:cubicBezTo>
                  <a:pt x="3104028" y="715695"/>
                  <a:pt x="2908949" y="767734"/>
                  <a:pt x="2683382" y="738664"/>
                </a:cubicBezTo>
                <a:cubicBezTo>
                  <a:pt x="2457815" y="709594"/>
                  <a:pt x="2338839" y="708630"/>
                  <a:pt x="2020818" y="738664"/>
                </a:cubicBezTo>
                <a:cubicBezTo>
                  <a:pt x="1702797" y="768698"/>
                  <a:pt x="1668301" y="755066"/>
                  <a:pt x="1391383" y="738664"/>
                </a:cubicBezTo>
                <a:cubicBezTo>
                  <a:pt x="1114466" y="722262"/>
                  <a:pt x="1042030" y="756274"/>
                  <a:pt x="761948" y="738664"/>
                </a:cubicBezTo>
                <a:cubicBezTo>
                  <a:pt x="481866" y="721054"/>
                  <a:pt x="243660" y="775371"/>
                  <a:pt x="0" y="738664"/>
                </a:cubicBezTo>
                <a:cubicBezTo>
                  <a:pt x="3504" y="605630"/>
                  <a:pt x="-15483" y="513501"/>
                  <a:pt x="0" y="384105"/>
                </a:cubicBezTo>
                <a:cubicBezTo>
                  <a:pt x="15483" y="254709"/>
                  <a:pt x="2875" y="12179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 As  a resident I want to receive notifications when a driver asks for a booking so that I’m informed about it.</a:t>
            </a:r>
            <a:endParaRPr lang="en-GB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5BB8BE-A0CD-0F94-65AF-5795FE4DE182}"/>
              </a:ext>
            </a:extLst>
          </p:cNvPr>
          <p:cNvSpPr txBox="1"/>
          <p:nvPr/>
        </p:nvSpPr>
        <p:spPr>
          <a:xfrm>
            <a:off x="4467001" y="3783738"/>
            <a:ext cx="3257997" cy="1169551"/>
          </a:xfrm>
          <a:custGeom>
            <a:avLst/>
            <a:gdLst>
              <a:gd name="csX0" fmla="*/ 0 w 3257997"/>
              <a:gd name="csY0" fmla="*/ 0 h 1169551"/>
              <a:gd name="csX1" fmla="*/ 619019 w 3257997"/>
              <a:gd name="csY1" fmla="*/ 0 h 1169551"/>
              <a:gd name="csX2" fmla="*/ 1335779 w 3257997"/>
              <a:gd name="csY2" fmla="*/ 0 h 1169551"/>
              <a:gd name="csX3" fmla="*/ 1954798 w 3257997"/>
              <a:gd name="csY3" fmla="*/ 0 h 1169551"/>
              <a:gd name="csX4" fmla="*/ 2606398 w 3257997"/>
              <a:gd name="csY4" fmla="*/ 0 h 1169551"/>
              <a:gd name="csX5" fmla="*/ 3257997 w 3257997"/>
              <a:gd name="csY5" fmla="*/ 0 h 1169551"/>
              <a:gd name="csX6" fmla="*/ 3257997 w 3257997"/>
              <a:gd name="csY6" fmla="*/ 584776 h 1169551"/>
              <a:gd name="csX7" fmla="*/ 3257997 w 3257997"/>
              <a:gd name="csY7" fmla="*/ 1169551 h 1169551"/>
              <a:gd name="csX8" fmla="*/ 2638978 w 3257997"/>
              <a:gd name="csY8" fmla="*/ 1169551 h 1169551"/>
              <a:gd name="csX9" fmla="*/ 1987378 w 3257997"/>
              <a:gd name="csY9" fmla="*/ 1169551 h 1169551"/>
              <a:gd name="csX10" fmla="*/ 1368359 w 3257997"/>
              <a:gd name="csY10" fmla="*/ 1169551 h 1169551"/>
              <a:gd name="csX11" fmla="*/ 749339 w 3257997"/>
              <a:gd name="csY11" fmla="*/ 1169551 h 1169551"/>
              <a:gd name="csX12" fmla="*/ 0 w 3257997"/>
              <a:gd name="csY12" fmla="*/ 1169551 h 1169551"/>
              <a:gd name="csX13" fmla="*/ 0 w 3257997"/>
              <a:gd name="csY13" fmla="*/ 608167 h 1169551"/>
              <a:gd name="csX14" fmla="*/ 0 w 3257997"/>
              <a:gd name="csY14" fmla="*/ 0 h 11695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257997" h="1169551" extrusionOk="0">
                <a:moveTo>
                  <a:pt x="0" y="0"/>
                </a:moveTo>
                <a:cubicBezTo>
                  <a:pt x="243789" y="-2300"/>
                  <a:pt x="427670" y="-26272"/>
                  <a:pt x="619019" y="0"/>
                </a:cubicBezTo>
                <a:cubicBezTo>
                  <a:pt x="810368" y="26272"/>
                  <a:pt x="1164551" y="1756"/>
                  <a:pt x="1335779" y="0"/>
                </a:cubicBezTo>
                <a:cubicBezTo>
                  <a:pt x="1507007" y="-1756"/>
                  <a:pt x="1826178" y="24998"/>
                  <a:pt x="1954798" y="0"/>
                </a:cubicBezTo>
                <a:cubicBezTo>
                  <a:pt x="2083418" y="-24998"/>
                  <a:pt x="2377558" y="13995"/>
                  <a:pt x="2606398" y="0"/>
                </a:cubicBezTo>
                <a:cubicBezTo>
                  <a:pt x="2835238" y="-13995"/>
                  <a:pt x="3119536" y="14806"/>
                  <a:pt x="3257997" y="0"/>
                </a:cubicBezTo>
                <a:cubicBezTo>
                  <a:pt x="3250891" y="248962"/>
                  <a:pt x="3247974" y="445183"/>
                  <a:pt x="3257997" y="584776"/>
                </a:cubicBezTo>
                <a:cubicBezTo>
                  <a:pt x="3268020" y="724369"/>
                  <a:pt x="3252228" y="1009227"/>
                  <a:pt x="3257997" y="1169551"/>
                </a:cubicBezTo>
                <a:cubicBezTo>
                  <a:pt x="2953741" y="1170041"/>
                  <a:pt x="2943854" y="1188779"/>
                  <a:pt x="2638978" y="1169551"/>
                </a:cubicBezTo>
                <a:cubicBezTo>
                  <a:pt x="2334102" y="1150323"/>
                  <a:pt x="2140549" y="1177318"/>
                  <a:pt x="1987378" y="1169551"/>
                </a:cubicBezTo>
                <a:cubicBezTo>
                  <a:pt x="1834207" y="1161784"/>
                  <a:pt x="1651692" y="1151752"/>
                  <a:pt x="1368359" y="1169551"/>
                </a:cubicBezTo>
                <a:cubicBezTo>
                  <a:pt x="1085026" y="1187350"/>
                  <a:pt x="1018523" y="1194516"/>
                  <a:pt x="749339" y="1169551"/>
                </a:cubicBezTo>
                <a:cubicBezTo>
                  <a:pt x="480155" y="1144586"/>
                  <a:pt x="153205" y="1181824"/>
                  <a:pt x="0" y="1169551"/>
                </a:cubicBezTo>
                <a:cubicBezTo>
                  <a:pt x="451" y="1013855"/>
                  <a:pt x="23066" y="880141"/>
                  <a:pt x="0" y="608167"/>
                </a:cubicBezTo>
                <a:cubicBezTo>
                  <a:pt x="-23066" y="336193"/>
                  <a:pt x="17204" y="16225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resident I want to receive a notification if a driver cancels their booking request on my parking spot, so I can be updated in real time about the demand for my parking spots.</a:t>
            </a:r>
            <a:endParaRPr lang="en-GB" sz="1400" dirty="0"/>
          </a:p>
        </p:txBody>
      </p:sp>
      <p:pic>
        <p:nvPicPr>
          <p:cNvPr id="12" name="Immagine 1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BF284A7-2082-A60D-9C0D-4EC4D1AA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442077"/>
            <a:ext cx="2569419" cy="4705367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D35F709F-D989-32B9-F987-A9D87B34EFE6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3821458" y="1297464"/>
            <a:ext cx="603319" cy="1848871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49FA9C6-0F01-65E1-FE6B-02B09E0B7003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6873242" y="4176047"/>
            <a:ext cx="521515" cy="2075998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855A-6A95-D685-B5E3-96D444D60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48C2F3-72FA-18E0-647F-199E9B25810F}"/>
              </a:ext>
            </a:extLst>
          </p:cNvPr>
          <p:cNvSpPr txBox="1"/>
          <p:nvPr/>
        </p:nvSpPr>
        <p:spPr>
          <a:xfrm>
            <a:off x="4338494" y="4670098"/>
            <a:ext cx="3515011" cy="954107"/>
          </a:xfrm>
          <a:custGeom>
            <a:avLst/>
            <a:gdLst>
              <a:gd name="csX0" fmla="*/ 0 w 3515011"/>
              <a:gd name="csY0" fmla="*/ 0 h 954107"/>
              <a:gd name="csX1" fmla="*/ 550685 w 3515011"/>
              <a:gd name="csY1" fmla="*/ 0 h 954107"/>
              <a:gd name="csX2" fmla="*/ 1206820 w 3515011"/>
              <a:gd name="csY2" fmla="*/ 0 h 954107"/>
              <a:gd name="csX3" fmla="*/ 1757505 w 3515011"/>
              <a:gd name="csY3" fmla="*/ 0 h 954107"/>
              <a:gd name="csX4" fmla="*/ 2343341 w 3515011"/>
              <a:gd name="csY4" fmla="*/ 0 h 954107"/>
              <a:gd name="csX5" fmla="*/ 2964326 w 3515011"/>
              <a:gd name="csY5" fmla="*/ 0 h 954107"/>
              <a:gd name="csX6" fmla="*/ 3515011 w 3515011"/>
              <a:gd name="csY6" fmla="*/ 0 h 954107"/>
              <a:gd name="csX7" fmla="*/ 3515011 w 3515011"/>
              <a:gd name="csY7" fmla="*/ 467512 h 954107"/>
              <a:gd name="csX8" fmla="*/ 3515011 w 3515011"/>
              <a:gd name="csY8" fmla="*/ 954107 h 954107"/>
              <a:gd name="csX9" fmla="*/ 2999476 w 3515011"/>
              <a:gd name="csY9" fmla="*/ 954107 h 954107"/>
              <a:gd name="csX10" fmla="*/ 2448791 w 3515011"/>
              <a:gd name="csY10" fmla="*/ 954107 h 954107"/>
              <a:gd name="csX11" fmla="*/ 1898106 w 3515011"/>
              <a:gd name="csY11" fmla="*/ 954107 h 954107"/>
              <a:gd name="csX12" fmla="*/ 1312271 w 3515011"/>
              <a:gd name="csY12" fmla="*/ 954107 h 954107"/>
              <a:gd name="csX13" fmla="*/ 796736 w 3515011"/>
              <a:gd name="csY13" fmla="*/ 954107 h 954107"/>
              <a:gd name="csX14" fmla="*/ 0 w 3515011"/>
              <a:gd name="csY14" fmla="*/ 954107 h 954107"/>
              <a:gd name="csX15" fmla="*/ 0 w 3515011"/>
              <a:gd name="csY15" fmla="*/ 505677 h 954107"/>
              <a:gd name="csX16" fmla="*/ 0 w 3515011"/>
              <a:gd name="csY16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515011" h="954107" extrusionOk="0">
                <a:moveTo>
                  <a:pt x="0" y="0"/>
                </a:moveTo>
                <a:cubicBezTo>
                  <a:pt x="166354" y="-21001"/>
                  <a:pt x="298075" y="26870"/>
                  <a:pt x="550685" y="0"/>
                </a:cubicBezTo>
                <a:cubicBezTo>
                  <a:pt x="803296" y="-26870"/>
                  <a:pt x="912393" y="-17775"/>
                  <a:pt x="1206820" y="0"/>
                </a:cubicBezTo>
                <a:cubicBezTo>
                  <a:pt x="1501247" y="17775"/>
                  <a:pt x="1624693" y="17555"/>
                  <a:pt x="1757505" y="0"/>
                </a:cubicBezTo>
                <a:cubicBezTo>
                  <a:pt x="1890317" y="-17555"/>
                  <a:pt x="2057497" y="-1576"/>
                  <a:pt x="2343341" y="0"/>
                </a:cubicBezTo>
                <a:cubicBezTo>
                  <a:pt x="2629185" y="1576"/>
                  <a:pt x="2688582" y="9984"/>
                  <a:pt x="2964326" y="0"/>
                </a:cubicBezTo>
                <a:cubicBezTo>
                  <a:pt x="3240071" y="-9984"/>
                  <a:pt x="3364164" y="21057"/>
                  <a:pt x="3515011" y="0"/>
                </a:cubicBezTo>
                <a:cubicBezTo>
                  <a:pt x="3498078" y="103796"/>
                  <a:pt x="3521849" y="291866"/>
                  <a:pt x="3515011" y="467512"/>
                </a:cubicBezTo>
                <a:cubicBezTo>
                  <a:pt x="3508173" y="643158"/>
                  <a:pt x="3504420" y="842259"/>
                  <a:pt x="3515011" y="954107"/>
                </a:cubicBezTo>
                <a:cubicBezTo>
                  <a:pt x="3392257" y="928992"/>
                  <a:pt x="3133327" y="965677"/>
                  <a:pt x="2999476" y="954107"/>
                </a:cubicBezTo>
                <a:cubicBezTo>
                  <a:pt x="2865626" y="942537"/>
                  <a:pt x="2609898" y="941275"/>
                  <a:pt x="2448791" y="954107"/>
                </a:cubicBezTo>
                <a:cubicBezTo>
                  <a:pt x="2287684" y="966939"/>
                  <a:pt x="2013611" y="943628"/>
                  <a:pt x="1898106" y="954107"/>
                </a:cubicBezTo>
                <a:cubicBezTo>
                  <a:pt x="1782601" y="964586"/>
                  <a:pt x="1525745" y="976877"/>
                  <a:pt x="1312271" y="954107"/>
                </a:cubicBezTo>
                <a:cubicBezTo>
                  <a:pt x="1098798" y="931337"/>
                  <a:pt x="950193" y="960561"/>
                  <a:pt x="796736" y="954107"/>
                </a:cubicBezTo>
                <a:cubicBezTo>
                  <a:pt x="643279" y="947653"/>
                  <a:pt x="250079" y="965708"/>
                  <a:pt x="0" y="954107"/>
                </a:cubicBezTo>
                <a:cubicBezTo>
                  <a:pt x="-20426" y="807669"/>
                  <a:pt x="-20361" y="688414"/>
                  <a:pt x="0" y="505677"/>
                </a:cubicBezTo>
                <a:cubicBezTo>
                  <a:pt x="20361" y="322940"/>
                  <a:pt x="3631" y="1527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 As a driver I want to receive a notification when a resident rejects my request, so I can know whether I have to book another parking spot.</a:t>
            </a:r>
            <a:endParaRPr lang="en-GB" sz="1400" dirty="0"/>
          </a:p>
        </p:txBody>
      </p:sp>
      <p:pic>
        <p:nvPicPr>
          <p:cNvPr id="5" name="Immagine 4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9280FA6D-B743-6014-F7E5-BE3EF010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2" y="1539065"/>
            <a:ext cx="2569419" cy="4705366"/>
          </a:xfrm>
          <a:prstGeom prst="rect">
            <a:avLst/>
          </a:prstGeom>
        </p:spPr>
      </p:pic>
      <p:pic>
        <p:nvPicPr>
          <p:cNvPr id="8" name="Immagine 7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64914E2D-912A-E30B-19A8-6EED3E48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239" y="1539065"/>
            <a:ext cx="2569419" cy="4705366"/>
          </a:xfrm>
          <a:prstGeom prst="rect">
            <a:avLst/>
          </a:prstGeom>
        </p:spPr>
      </p:pic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D4D39630-E7EE-4425-83AF-9292BDFBF1EB}"/>
              </a:ext>
            </a:extLst>
          </p:cNvPr>
          <p:cNvSpPr/>
          <p:nvPr/>
        </p:nvSpPr>
        <p:spPr>
          <a:xfrm>
            <a:off x="4086516" y="1539065"/>
            <a:ext cx="3970364" cy="2564207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8A40E1-2860-6A12-5C3B-62381CC79D6B}"/>
              </a:ext>
            </a:extLst>
          </p:cNvPr>
          <p:cNvSpPr txBox="1"/>
          <p:nvPr/>
        </p:nvSpPr>
        <p:spPr>
          <a:xfrm>
            <a:off x="4328961" y="1805508"/>
            <a:ext cx="3366189" cy="2031325"/>
          </a:xfrm>
          <a:custGeom>
            <a:avLst/>
            <a:gdLst>
              <a:gd name="csX0" fmla="*/ 0 w 3366189"/>
              <a:gd name="csY0" fmla="*/ 0 h 2031325"/>
              <a:gd name="csX1" fmla="*/ 572252 w 3366189"/>
              <a:gd name="csY1" fmla="*/ 0 h 2031325"/>
              <a:gd name="csX2" fmla="*/ 1279152 w 3366189"/>
              <a:gd name="csY2" fmla="*/ 0 h 2031325"/>
              <a:gd name="csX3" fmla="*/ 1885066 w 3366189"/>
              <a:gd name="csY3" fmla="*/ 0 h 2031325"/>
              <a:gd name="csX4" fmla="*/ 2591966 w 3366189"/>
              <a:gd name="csY4" fmla="*/ 0 h 2031325"/>
              <a:gd name="csX5" fmla="*/ 3366189 w 3366189"/>
              <a:gd name="csY5" fmla="*/ 0 h 2031325"/>
              <a:gd name="csX6" fmla="*/ 3366189 w 3366189"/>
              <a:gd name="csY6" fmla="*/ 636482 h 2031325"/>
              <a:gd name="csX7" fmla="*/ 3366189 w 3366189"/>
              <a:gd name="csY7" fmla="*/ 1252650 h 2031325"/>
              <a:gd name="csX8" fmla="*/ 3366189 w 3366189"/>
              <a:gd name="csY8" fmla="*/ 2031325 h 2031325"/>
              <a:gd name="csX9" fmla="*/ 2659289 w 3366189"/>
              <a:gd name="csY9" fmla="*/ 2031325 h 2031325"/>
              <a:gd name="csX10" fmla="*/ 2087037 w 3366189"/>
              <a:gd name="csY10" fmla="*/ 2031325 h 2031325"/>
              <a:gd name="csX11" fmla="*/ 1514785 w 3366189"/>
              <a:gd name="csY11" fmla="*/ 2031325 h 2031325"/>
              <a:gd name="csX12" fmla="*/ 807885 w 3366189"/>
              <a:gd name="csY12" fmla="*/ 2031325 h 2031325"/>
              <a:gd name="csX13" fmla="*/ 0 w 3366189"/>
              <a:gd name="csY13" fmla="*/ 2031325 h 2031325"/>
              <a:gd name="csX14" fmla="*/ 0 w 3366189"/>
              <a:gd name="csY14" fmla="*/ 1313590 h 2031325"/>
              <a:gd name="csX15" fmla="*/ 0 w 3366189"/>
              <a:gd name="csY15" fmla="*/ 636482 h 2031325"/>
              <a:gd name="csX16" fmla="*/ 0 w 3366189"/>
              <a:gd name="csY16" fmla="*/ 0 h 203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366189" h="2031325" extrusionOk="0">
                <a:moveTo>
                  <a:pt x="0" y="0"/>
                </a:moveTo>
                <a:cubicBezTo>
                  <a:pt x="161935" y="-27195"/>
                  <a:pt x="335470" y="24039"/>
                  <a:pt x="572252" y="0"/>
                </a:cubicBezTo>
                <a:cubicBezTo>
                  <a:pt x="809034" y="-24039"/>
                  <a:pt x="954576" y="-16151"/>
                  <a:pt x="1279152" y="0"/>
                </a:cubicBezTo>
                <a:cubicBezTo>
                  <a:pt x="1603728" y="16151"/>
                  <a:pt x="1733870" y="5887"/>
                  <a:pt x="1885066" y="0"/>
                </a:cubicBezTo>
                <a:cubicBezTo>
                  <a:pt x="2036262" y="-5887"/>
                  <a:pt x="2374727" y="-22036"/>
                  <a:pt x="2591966" y="0"/>
                </a:cubicBezTo>
                <a:cubicBezTo>
                  <a:pt x="2809205" y="22036"/>
                  <a:pt x="3053445" y="5782"/>
                  <a:pt x="3366189" y="0"/>
                </a:cubicBezTo>
                <a:cubicBezTo>
                  <a:pt x="3389134" y="304374"/>
                  <a:pt x="3338509" y="486530"/>
                  <a:pt x="3366189" y="636482"/>
                </a:cubicBezTo>
                <a:cubicBezTo>
                  <a:pt x="3393869" y="786434"/>
                  <a:pt x="3394666" y="1003866"/>
                  <a:pt x="3366189" y="1252650"/>
                </a:cubicBezTo>
                <a:cubicBezTo>
                  <a:pt x="3337712" y="1501434"/>
                  <a:pt x="3390602" y="1647827"/>
                  <a:pt x="3366189" y="2031325"/>
                </a:cubicBezTo>
                <a:cubicBezTo>
                  <a:pt x="3067510" y="2020517"/>
                  <a:pt x="2850856" y="2064549"/>
                  <a:pt x="2659289" y="2031325"/>
                </a:cubicBezTo>
                <a:cubicBezTo>
                  <a:pt x="2467722" y="1998101"/>
                  <a:pt x="2355705" y="2035361"/>
                  <a:pt x="2087037" y="2031325"/>
                </a:cubicBezTo>
                <a:cubicBezTo>
                  <a:pt x="1818369" y="2027289"/>
                  <a:pt x="1725872" y="2008879"/>
                  <a:pt x="1514785" y="2031325"/>
                </a:cubicBezTo>
                <a:cubicBezTo>
                  <a:pt x="1303698" y="2053771"/>
                  <a:pt x="949949" y="2001754"/>
                  <a:pt x="807885" y="2031325"/>
                </a:cubicBezTo>
                <a:cubicBezTo>
                  <a:pt x="665821" y="2060896"/>
                  <a:pt x="298842" y="2023240"/>
                  <a:pt x="0" y="2031325"/>
                </a:cubicBezTo>
                <a:cubicBezTo>
                  <a:pt x="31097" y="1779667"/>
                  <a:pt x="-19619" y="1577218"/>
                  <a:pt x="0" y="1313590"/>
                </a:cubicBezTo>
                <a:cubicBezTo>
                  <a:pt x="19619" y="1049962"/>
                  <a:pt x="11175" y="909110"/>
                  <a:pt x="0" y="636482"/>
                </a:cubicBezTo>
                <a:cubicBezTo>
                  <a:pt x="-11175" y="363854"/>
                  <a:pt x="28548" y="283476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926921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receive the booking confirmation by email when the resident accepts my request, so that I can check the reservation details.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receive the details of the resident after a booking so that I can contact them if needed.</a:t>
            </a:r>
            <a:endParaRPr lang="en-GB" sz="1400" dirty="0"/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A940AEAB-24E8-1A9C-7F6E-1065E0AA94E4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445404" y="2821169"/>
            <a:ext cx="641112" cy="1"/>
          </a:xfrm>
          <a:prstGeom prst="curvedConnector3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1D93F894-08D7-F76C-8FE4-D6424706FD7F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7853505" y="3891748"/>
            <a:ext cx="830734" cy="1255404"/>
          </a:xfrm>
          <a:prstGeom prst="curvedConnector3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B96668-C386-3079-87E4-A9E0220F8F6C}"/>
              </a:ext>
            </a:extLst>
          </p:cNvPr>
          <p:cNvSpPr txBox="1"/>
          <p:nvPr/>
        </p:nvSpPr>
        <p:spPr>
          <a:xfrm>
            <a:off x="629263" y="491613"/>
            <a:ext cx="8819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Booking Requests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54022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1DF54-8D25-C4CF-E091-056A5DFEC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FCFA7C-A721-6D9C-F77D-830D64A8F0A3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86B6C75C-FD89-6026-6AB1-08E29334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" y="2139770"/>
            <a:ext cx="8388292" cy="435247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F46A8F3F-EA65-0213-50E2-ACEC944F560A}"/>
              </a:ext>
            </a:extLst>
          </p:cNvPr>
          <p:cNvGrpSpPr/>
          <p:nvPr/>
        </p:nvGrpSpPr>
        <p:grpSpPr>
          <a:xfrm>
            <a:off x="9418320" y="2466885"/>
            <a:ext cx="2472938" cy="3698240"/>
            <a:chOff x="430121" y="2372701"/>
            <a:chExt cx="2713377" cy="3278601"/>
          </a:xfrm>
        </p:grpSpPr>
        <p:sp>
          <p:nvSpPr>
            <p:cNvPr id="5" name="Elaborazione alternativa 4">
              <a:extLst>
                <a:ext uri="{FF2B5EF4-FFF2-40B4-BE49-F238E27FC236}">
                  <a16:creationId xmlns:a16="http://schemas.microsoft.com/office/drawing/2014/main" id="{925495F4-CFA9-29E3-6D8B-1539680E0673}"/>
                </a:ext>
              </a:extLst>
            </p:cNvPr>
            <p:cNvSpPr/>
            <p:nvPr/>
          </p:nvSpPr>
          <p:spPr>
            <a:xfrm>
              <a:off x="430121" y="2372701"/>
              <a:ext cx="2713377" cy="3278601"/>
            </a:xfrm>
            <a:prstGeom prst="flowChartAlternateProcess">
              <a:avLst/>
            </a:prstGeom>
            <a:solidFill>
              <a:srgbClr val="D8BFF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5A563E0-AA9A-3B2F-2E2A-6B289142799F}"/>
                </a:ext>
              </a:extLst>
            </p:cNvPr>
            <p:cNvSpPr txBox="1"/>
            <p:nvPr/>
          </p:nvSpPr>
          <p:spPr>
            <a:xfrm>
              <a:off x="628738" y="2638234"/>
              <a:ext cx="2195448" cy="2984118"/>
            </a:xfrm>
            <a:custGeom>
              <a:avLst/>
              <a:gdLst>
                <a:gd name="csX0" fmla="*/ 0 w 2000904"/>
                <a:gd name="csY0" fmla="*/ 0 h 3366065"/>
                <a:gd name="csX1" fmla="*/ 606941 w 2000904"/>
                <a:gd name="csY1" fmla="*/ 0 h 3366065"/>
                <a:gd name="csX2" fmla="*/ 1293918 w 2000904"/>
                <a:gd name="csY2" fmla="*/ 0 h 3366065"/>
                <a:gd name="csX3" fmla="*/ 2000904 w 2000904"/>
                <a:gd name="csY3" fmla="*/ 0 h 3366065"/>
                <a:gd name="csX4" fmla="*/ 2000904 w 2000904"/>
                <a:gd name="csY4" fmla="*/ 706874 h 3366065"/>
                <a:gd name="csX5" fmla="*/ 2000904 w 2000904"/>
                <a:gd name="csY5" fmla="*/ 1346426 h 3366065"/>
                <a:gd name="csX6" fmla="*/ 2000904 w 2000904"/>
                <a:gd name="csY6" fmla="*/ 1985978 h 3366065"/>
                <a:gd name="csX7" fmla="*/ 2000904 w 2000904"/>
                <a:gd name="csY7" fmla="*/ 2558209 h 3366065"/>
                <a:gd name="csX8" fmla="*/ 2000904 w 2000904"/>
                <a:gd name="csY8" fmla="*/ 3366065 h 3366065"/>
                <a:gd name="csX9" fmla="*/ 1313927 w 2000904"/>
                <a:gd name="csY9" fmla="*/ 3366065 h 3366065"/>
                <a:gd name="csX10" fmla="*/ 706986 w 2000904"/>
                <a:gd name="csY10" fmla="*/ 3366065 h 3366065"/>
                <a:gd name="csX11" fmla="*/ 0 w 2000904"/>
                <a:gd name="csY11" fmla="*/ 3366065 h 3366065"/>
                <a:gd name="csX12" fmla="*/ 0 w 2000904"/>
                <a:gd name="csY12" fmla="*/ 2659191 h 3366065"/>
                <a:gd name="csX13" fmla="*/ 0 w 2000904"/>
                <a:gd name="csY13" fmla="*/ 2053300 h 3366065"/>
                <a:gd name="csX14" fmla="*/ 0 w 2000904"/>
                <a:gd name="csY14" fmla="*/ 1346426 h 3366065"/>
                <a:gd name="csX15" fmla="*/ 0 w 2000904"/>
                <a:gd name="csY15" fmla="*/ 673213 h 3366065"/>
                <a:gd name="csX16" fmla="*/ 0 w 2000904"/>
                <a:gd name="csY16" fmla="*/ 0 h 3366065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2000904" h="3366065" extrusionOk="0">
                  <a:moveTo>
                    <a:pt x="0" y="0"/>
                  </a:moveTo>
                  <a:cubicBezTo>
                    <a:pt x="297882" y="22727"/>
                    <a:pt x="323431" y="8416"/>
                    <a:pt x="606941" y="0"/>
                  </a:cubicBezTo>
                  <a:cubicBezTo>
                    <a:pt x="890451" y="-8416"/>
                    <a:pt x="1119852" y="-11089"/>
                    <a:pt x="1293918" y="0"/>
                  </a:cubicBezTo>
                  <a:cubicBezTo>
                    <a:pt x="1467984" y="11089"/>
                    <a:pt x="1662539" y="-31115"/>
                    <a:pt x="2000904" y="0"/>
                  </a:cubicBezTo>
                  <a:cubicBezTo>
                    <a:pt x="2010084" y="195104"/>
                    <a:pt x="1995775" y="539092"/>
                    <a:pt x="2000904" y="706874"/>
                  </a:cubicBezTo>
                  <a:cubicBezTo>
                    <a:pt x="2006033" y="874656"/>
                    <a:pt x="2002407" y="1063997"/>
                    <a:pt x="2000904" y="1346426"/>
                  </a:cubicBezTo>
                  <a:cubicBezTo>
                    <a:pt x="1999401" y="1628855"/>
                    <a:pt x="1999114" y="1697708"/>
                    <a:pt x="2000904" y="1985978"/>
                  </a:cubicBezTo>
                  <a:cubicBezTo>
                    <a:pt x="2002694" y="2274248"/>
                    <a:pt x="2010779" y="2408156"/>
                    <a:pt x="2000904" y="2558209"/>
                  </a:cubicBezTo>
                  <a:cubicBezTo>
                    <a:pt x="1991029" y="2708262"/>
                    <a:pt x="2016251" y="2980258"/>
                    <a:pt x="2000904" y="3366065"/>
                  </a:cubicBezTo>
                  <a:cubicBezTo>
                    <a:pt x="1757014" y="3346523"/>
                    <a:pt x="1520110" y="3353339"/>
                    <a:pt x="1313927" y="3366065"/>
                  </a:cubicBezTo>
                  <a:cubicBezTo>
                    <a:pt x="1107744" y="3378791"/>
                    <a:pt x="881875" y="3394558"/>
                    <a:pt x="706986" y="3366065"/>
                  </a:cubicBezTo>
                  <a:cubicBezTo>
                    <a:pt x="532097" y="3337572"/>
                    <a:pt x="261530" y="3354915"/>
                    <a:pt x="0" y="3366065"/>
                  </a:cubicBezTo>
                  <a:cubicBezTo>
                    <a:pt x="21395" y="3168365"/>
                    <a:pt x="3263" y="2890469"/>
                    <a:pt x="0" y="2659191"/>
                  </a:cubicBezTo>
                  <a:cubicBezTo>
                    <a:pt x="-3263" y="2427913"/>
                    <a:pt x="27267" y="2229882"/>
                    <a:pt x="0" y="2053300"/>
                  </a:cubicBezTo>
                  <a:cubicBezTo>
                    <a:pt x="-27267" y="1876718"/>
                    <a:pt x="26733" y="1545453"/>
                    <a:pt x="0" y="1346426"/>
                  </a:cubicBezTo>
                  <a:cubicBezTo>
                    <a:pt x="-26733" y="1147399"/>
                    <a:pt x="-26172" y="1006427"/>
                    <a:pt x="0" y="673213"/>
                  </a:cubicBezTo>
                  <a:cubicBezTo>
                    <a:pt x="26172" y="339999"/>
                    <a:pt x="-32405" y="210153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9269212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driver I want to rate and comment the parking service so that I can share my parking experience with other drivers.</a:t>
              </a:r>
            </a:p>
            <a:p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driver I want to rate the resident whose parking spot I booked, so that I can share my experience.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542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1610-55E1-C16B-6056-7F58DD25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185D81-5AE7-3C8C-8077-A587A8FDE97E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EDC7A0-78AB-DE99-7F50-46B0727D8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142" y="2139770"/>
            <a:ext cx="8382534" cy="435247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12DD5992-1815-DD40-4BB4-461E42BFCBAB}"/>
              </a:ext>
            </a:extLst>
          </p:cNvPr>
          <p:cNvGrpSpPr/>
          <p:nvPr/>
        </p:nvGrpSpPr>
        <p:grpSpPr>
          <a:xfrm>
            <a:off x="9418320" y="2466885"/>
            <a:ext cx="2472938" cy="3698240"/>
            <a:chOff x="430121" y="2372701"/>
            <a:chExt cx="2713377" cy="3278601"/>
          </a:xfrm>
        </p:grpSpPr>
        <p:sp>
          <p:nvSpPr>
            <p:cNvPr id="5" name="Elaborazione alternativa 4">
              <a:extLst>
                <a:ext uri="{FF2B5EF4-FFF2-40B4-BE49-F238E27FC236}">
                  <a16:creationId xmlns:a16="http://schemas.microsoft.com/office/drawing/2014/main" id="{5E703E2B-9870-96B4-FE9D-977EA1E406EE}"/>
                </a:ext>
              </a:extLst>
            </p:cNvPr>
            <p:cNvSpPr/>
            <p:nvPr/>
          </p:nvSpPr>
          <p:spPr>
            <a:xfrm>
              <a:off x="430121" y="2372701"/>
              <a:ext cx="2713377" cy="3278601"/>
            </a:xfrm>
            <a:prstGeom prst="flowChartAlternateProcess">
              <a:avLst/>
            </a:prstGeom>
            <a:solidFill>
              <a:srgbClr val="D8BFF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49A0BA6-8414-FDBC-7947-559202EA5723}"/>
                </a:ext>
              </a:extLst>
            </p:cNvPr>
            <p:cNvSpPr txBox="1"/>
            <p:nvPr/>
          </p:nvSpPr>
          <p:spPr>
            <a:xfrm>
              <a:off x="628738" y="2638234"/>
              <a:ext cx="2195448" cy="2755817"/>
            </a:xfrm>
            <a:custGeom>
              <a:avLst/>
              <a:gdLst>
                <a:gd name="csX0" fmla="*/ 0 w 2000904"/>
                <a:gd name="csY0" fmla="*/ 0 h 3108543"/>
                <a:gd name="csX1" fmla="*/ 606941 w 2000904"/>
                <a:gd name="csY1" fmla="*/ 0 h 3108543"/>
                <a:gd name="csX2" fmla="*/ 1293918 w 2000904"/>
                <a:gd name="csY2" fmla="*/ 0 h 3108543"/>
                <a:gd name="csX3" fmla="*/ 2000904 w 2000904"/>
                <a:gd name="csY3" fmla="*/ 0 h 3108543"/>
                <a:gd name="csX4" fmla="*/ 2000904 w 2000904"/>
                <a:gd name="csY4" fmla="*/ 652794 h 3108543"/>
                <a:gd name="csX5" fmla="*/ 2000904 w 2000904"/>
                <a:gd name="csY5" fmla="*/ 1243417 h 3108543"/>
                <a:gd name="csX6" fmla="*/ 2000904 w 2000904"/>
                <a:gd name="csY6" fmla="*/ 1834040 h 3108543"/>
                <a:gd name="csX7" fmla="*/ 2000904 w 2000904"/>
                <a:gd name="csY7" fmla="*/ 2362493 h 3108543"/>
                <a:gd name="csX8" fmla="*/ 2000904 w 2000904"/>
                <a:gd name="csY8" fmla="*/ 3108543 h 3108543"/>
                <a:gd name="csX9" fmla="*/ 1313927 w 2000904"/>
                <a:gd name="csY9" fmla="*/ 3108543 h 3108543"/>
                <a:gd name="csX10" fmla="*/ 706986 w 2000904"/>
                <a:gd name="csY10" fmla="*/ 3108543 h 3108543"/>
                <a:gd name="csX11" fmla="*/ 0 w 2000904"/>
                <a:gd name="csY11" fmla="*/ 3108543 h 3108543"/>
                <a:gd name="csX12" fmla="*/ 0 w 2000904"/>
                <a:gd name="csY12" fmla="*/ 2455749 h 3108543"/>
                <a:gd name="csX13" fmla="*/ 0 w 2000904"/>
                <a:gd name="csY13" fmla="*/ 1896211 h 3108543"/>
                <a:gd name="csX14" fmla="*/ 0 w 2000904"/>
                <a:gd name="csY14" fmla="*/ 1243417 h 3108543"/>
                <a:gd name="csX15" fmla="*/ 0 w 2000904"/>
                <a:gd name="csY15" fmla="*/ 621709 h 3108543"/>
                <a:gd name="csX16" fmla="*/ 0 w 2000904"/>
                <a:gd name="csY16" fmla="*/ 0 h 31085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2000904" h="3108543" extrusionOk="0">
                  <a:moveTo>
                    <a:pt x="0" y="0"/>
                  </a:moveTo>
                  <a:cubicBezTo>
                    <a:pt x="297882" y="22727"/>
                    <a:pt x="323431" y="8416"/>
                    <a:pt x="606941" y="0"/>
                  </a:cubicBezTo>
                  <a:cubicBezTo>
                    <a:pt x="890451" y="-8416"/>
                    <a:pt x="1119852" y="-11089"/>
                    <a:pt x="1293918" y="0"/>
                  </a:cubicBezTo>
                  <a:cubicBezTo>
                    <a:pt x="1467984" y="11089"/>
                    <a:pt x="1662539" y="-31115"/>
                    <a:pt x="2000904" y="0"/>
                  </a:cubicBezTo>
                  <a:cubicBezTo>
                    <a:pt x="1969503" y="255085"/>
                    <a:pt x="1993263" y="477972"/>
                    <a:pt x="2000904" y="652794"/>
                  </a:cubicBezTo>
                  <a:cubicBezTo>
                    <a:pt x="2008545" y="827616"/>
                    <a:pt x="1979303" y="1082022"/>
                    <a:pt x="2000904" y="1243417"/>
                  </a:cubicBezTo>
                  <a:cubicBezTo>
                    <a:pt x="2022505" y="1404812"/>
                    <a:pt x="2003296" y="1713547"/>
                    <a:pt x="2000904" y="1834040"/>
                  </a:cubicBezTo>
                  <a:cubicBezTo>
                    <a:pt x="1998512" y="1954533"/>
                    <a:pt x="1982889" y="2168418"/>
                    <a:pt x="2000904" y="2362493"/>
                  </a:cubicBezTo>
                  <a:cubicBezTo>
                    <a:pt x="2018919" y="2556568"/>
                    <a:pt x="2005139" y="2914749"/>
                    <a:pt x="2000904" y="3108543"/>
                  </a:cubicBezTo>
                  <a:cubicBezTo>
                    <a:pt x="1757014" y="3089001"/>
                    <a:pt x="1520110" y="3095817"/>
                    <a:pt x="1313927" y="3108543"/>
                  </a:cubicBezTo>
                  <a:cubicBezTo>
                    <a:pt x="1107744" y="3121269"/>
                    <a:pt x="881875" y="3137036"/>
                    <a:pt x="706986" y="3108543"/>
                  </a:cubicBezTo>
                  <a:cubicBezTo>
                    <a:pt x="532097" y="3080050"/>
                    <a:pt x="261530" y="3097393"/>
                    <a:pt x="0" y="3108543"/>
                  </a:cubicBezTo>
                  <a:cubicBezTo>
                    <a:pt x="-24298" y="2823159"/>
                    <a:pt x="31626" y="2710872"/>
                    <a:pt x="0" y="2455749"/>
                  </a:cubicBezTo>
                  <a:cubicBezTo>
                    <a:pt x="-31626" y="2200626"/>
                    <a:pt x="11999" y="2040960"/>
                    <a:pt x="0" y="1896211"/>
                  </a:cubicBezTo>
                  <a:cubicBezTo>
                    <a:pt x="-11999" y="1751462"/>
                    <a:pt x="22580" y="1562142"/>
                    <a:pt x="0" y="1243417"/>
                  </a:cubicBezTo>
                  <a:cubicBezTo>
                    <a:pt x="-22580" y="924692"/>
                    <a:pt x="22939" y="914717"/>
                    <a:pt x="0" y="621709"/>
                  </a:cubicBezTo>
                  <a:cubicBezTo>
                    <a:pt x="-22939" y="328701"/>
                    <a:pt x="16528" y="264959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9269212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resident I want to rate a driver that used one of my parking spots, so that I can share the related experience.</a:t>
              </a:r>
            </a:p>
            <a:p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 As a resident I want to see all the reviews I have received from the drivers so that I can evaluate my </a:t>
              </a:r>
              <a:r>
                <a:rPr lang="en-US" sz="1400" dirty="0" err="1"/>
                <a:t>behaviour</a:t>
              </a:r>
              <a:r>
                <a:rPr lang="en-US" sz="1400" dirty="0"/>
                <a:t>.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09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E77D-1051-2E32-FDB9-6BE057C3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FB4B64-5944-3FBC-D9EB-3E31800CA021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5" name="Immagine 4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1C041555-67C4-3A6B-E71B-D6384D8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7"/>
          <a:stretch>
            <a:fillRect/>
          </a:stretch>
        </p:blipFill>
        <p:spPr>
          <a:xfrm>
            <a:off x="8616336" y="1288564"/>
            <a:ext cx="2946401" cy="5386555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CBC258F6-81FC-EB7C-CAB2-4F1561C1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63"/>
          <a:stretch>
            <a:fillRect/>
          </a:stretch>
        </p:blipFill>
        <p:spPr>
          <a:xfrm>
            <a:off x="5399711" y="1203352"/>
            <a:ext cx="2860369" cy="53865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126CF7-17FD-521A-67C6-2851FCAB50D6}"/>
              </a:ext>
            </a:extLst>
          </p:cNvPr>
          <p:cNvSpPr txBox="1"/>
          <p:nvPr/>
        </p:nvSpPr>
        <p:spPr>
          <a:xfrm>
            <a:off x="1239520" y="3504787"/>
            <a:ext cx="3251200" cy="954107"/>
          </a:xfrm>
          <a:custGeom>
            <a:avLst/>
            <a:gdLst>
              <a:gd name="csX0" fmla="*/ 0 w 3251200"/>
              <a:gd name="csY0" fmla="*/ 0 h 954107"/>
              <a:gd name="csX1" fmla="*/ 3251200 w 3251200"/>
              <a:gd name="csY1" fmla="*/ 0 h 954107"/>
              <a:gd name="csX2" fmla="*/ 3251200 w 3251200"/>
              <a:gd name="csY2" fmla="*/ 954107 h 954107"/>
              <a:gd name="csX3" fmla="*/ 0 w 3251200"/>
              <a:gd name="csY3" fmla="*/ 954107 h 954107"/>
              <a:gd name="csX4" fmla="*/ 0 w 3251200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251200" h="954107" extrusionOk="0">
                <a:moveTo>
                  <a:pt x="0" y="0"/>
                </a:moveTo>
                <a:cubicBezTo>
                  <a:pt x="869508" y="-129003"/>
                  <a:pt x="2541358" y="94933"/>
                  <a:pt x="3251200" y="0"/>
                </a:cubicBezTo>
                <a:cubicBezTo>
                  <a:pt x="3295347" y="255562"/>
                  <a:pt x="3293192" y="666385"/>
                  <a:pt x="3251200" y="954107"/>
                </a:cubicBezTo>
                <a:cubicBezTo>
                  <a:pt x="2731214" y="815276"/>
                  <a:pt x="1361965" y="1001519"/>
                  <a:pt x="0" y="954107"/>
                </a:cubicBezTo>
                <a:cubicBezTo>
                  <a:pt x="30710" y="480772"/>
                  <a:pt x="-26121" y="13697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40729465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receive a notification when other users leave me reviews and ratings so I can check immediately how was their experience.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1185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B78D-9BFD-085E-3B13-0B20D248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CC196AF-66B4-8BF0-E91C-20DFE119553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D420018-700E-FC8A-1F3C-E53FEA0711A7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90E3BD3-9E6D-6BE8-6BE5-4BF9911220B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28934-7C90-A3C9-C201-2C6B1995EAD8}"/>
              </a:ext>
            </a:extLst>
          </p:cNvPr>
          <p:cNvSpPr txBox="1"/>
          <p:nvPr/>
        </p:nvSpPr>
        <p:spPr>
          <a:xfrm>
            <a:off x="3156401" y="2177153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estimation</a:t>
            </a:r>
          </a:p>
        </p:txBody>
      </p:sp>
    </p:spTree>
    <p:extLst>
      <p:ext uri="{BB962C8B-B14F-4D97-AF65-F5344CB8AC3E}">
        <p14:creationId xmlns:p14="http://schemas.microsoft.com/office/powerpoint/2010/main" val="195744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CC9-1D62-757E-6892-F0D425D7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C8D873-5FE5-A8C5-55D8-64FE557E96E4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Sketch Diagram</a:t>
            </a:r>
            <a:endParaRPr lang="it-IT" sz="1600" dirty="0"/>
          </a:p>
        </p:txBody>
      </p:sp>
      <p:pic>
        <p:nvPicPr>
          <p:cNvPr id="4" name="Immagine 3" descr="Immagine che contiene testo, diagramma, mappa, schizzo&#10;&#10;Il contenuto generato dall&amp;#39;IA potrebbe non essere corretto.">
            <a:extLst>
              <a:ext uri="{FF2B5EF4-FFF2-40B4-BE49-F238E27FC236}">
                <a16:creationId xmlns:a16="http://schemas.microsoft.com/office/drawing/2014/main" id="{F09A6EBE-3105-E70C-44AB-FEDA42CD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88" y="36830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1953E-753D-ACB1-7C0B-9A39E9A87849}"/>
              </a:ext>
            </a:extLst>
          </p:cNvPr>
          <p:cNvSpPr txBox="1"/>
          <p:nvPr/>
        </p:nvSpPr>
        <p:spPr>
          <a:xfrm>
            <a:off x="508000" y="368300"/>
            <a:ext cx="81915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Function Points</a:t>
            </a:r>
            <a:endParaRPr lang="en-GB" sz="4400" b="1" dirty="0">
              <a:solidFill>
                <a:srgbClr val="4A1C86"/>
              </a:solidFill>
              <a:cs typeface="Segoe UI"/>
            </a:endParaRPr>
          </a:p>
          <a:p>
            <a:pPr algn="ctr"/>
            <a:endParaRPr lang="it-IT" sz="1600" dirty="0"/>
          </a:p>
        </p:txBody>
      </p:sp>
      <p:pic>
        <p:nvPicPr>
          <p:cNvPr id="6" name="Immagine 5" descr="Immagine che contiene testo, numero, documento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39711FCD-3341-A416-FCF4-D470C947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43393"/>
            <a:ext cx="9220200" cy="47968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B6BC66-4BE8-82DB-B18C-716063902855}"/>
              </a:ext>
            </a:extLst>
          </p:cNvPr>
          <p:cNvSpPr txBox="1"/>
          <p:nvPr/>
        </p:nvSpPr>
        <p:spPr>
          <a:xfrm>
            <a:off x="381000" y="1473200"/>
            <a:ext cx="228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/>
              <a:t>7 </a:t>
            </a:r>
            <a:r>
              <a:rPr lang="it-IT" dirty="0" err="1"/>
              <a:t>ILFs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dirty="0"/>
              <a:t>26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Functions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140 UFP</a:t>
            </a:r>
          </a:p>
        </p:txBody>
      </p:sp>
    </p:spTree>
    <p:extLst>
      <p:ext uri="{BB962C8B-B14F-4D97-AF65-F5344CB8AC3E}">
        <p14:creationId xmlns:p14="http://schemas.microsoft.com/office/powerpoint/2010/main" val="4245088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FE9D-B320-A06D-A1AF-9159D6AC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9A9C1C-52E7-118D-1E54-491E4EEF2E2E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COCOMO </a:t>
            </a:r>
            <a:r>
              <a:rPr lang="en-GB" sz="4400" b="1" dirty="0">
                <a:solidFill>
                  <a:srgbClr val="4A1C86"/>
                </a:solidFill>
                <a:ea typeface="+mn-lt"/>
                <a:cs typeface="+mn-lt"/>
              </a:rPr>
              <a:t>II</a:t>
            </a:r>
            <a:endParaRPr lang="it-IT" sz="4400" b="1" dirty="0">
              <a:solidFill>
                <a:srgbClr val="4A1C86"/>
              </a:solidFill>
              <a:ea typeface="+mn-lt"/>
              <a:cs typeface="+mn-lt"/>
            </a:endParaRPr>
          </a:p>
        </p:txBody>
      </p:sp>
      <p:pic>
        <p:nvPicPr>
          <p:cNvPr id="3" name="Immagine 2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64E6FA0-D7B3-EB43-FF0A-EEEA9E06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660" b="261"/>
          <a:stretch>
            <a:fillRect/>
          </a:stretch>
        </p:blipFill>
        <p:spPr>
          <a:xfrm>
            <a:off x="5029200" y="1098550"/>
            <a:ext cx="6179975" cy="52800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6F9C80-9BF7-570F-3EE5-1CDEBFB913C6}"/>
              </a:ext>
            </a:extLst>
          </p:cNvPr>
          <p:cNvSpPr txBox="1"/>
          <p:nvPr/>
        </p:nvSpPr>
        <p:spPr>
          <a:xfrm>
            <a:off x="457200" y="1993900"/>
            <a:ext cx="4572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dirty="0" err="1"/>
              <a:t>Early</a:t>
            </a:r>
            <a:r>
              <a:rPr lang="it-IT" dirty="0"/>
              <a:t>-Model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Scale-Driver set to </a:t>
            </a:r>
            <a:r>
              <a:rPr lang="it-IT" dirty="0" err="1"/>
              <a:t>Nominal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140 UFP = 12 </a:t>
            </a:r>
            <a:r>
              <a:rPr lang="it-IT" dirty="0" err="1"/>
              <a:t>Months</a:t>
            </a:r>
            <a:r>
              <a:rPr lang="it-IT" dirty="0"/>
              <a:t> of work</a:t>
            </a:r>
          </a:p>
          <a:p>
            <a:pPr marL="285750" indent="-285750">
              <a:buFont typeface="Arial,Sans-Serif"/>
              <a:buChar char="•"/>
            </a:pPr>
            <a:endParaRPr lang="it-IT" dirty="0"/>
          </a:p>
          <a:p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have</a:t>
            </a:r>
            <a:r>
              <a:rPr lang="it-IT" b="1" dirty="0"/>
              <a:t>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been</a:t>
            </a:r>
            <a:r>
              <a:rPr lang="it-IT" b="1" dirty="0"/>
              <a:t> so fast?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AI help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Unexpected strong cohesion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...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87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6C07-8FD6-A451-FA6D-E53003DC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A609F4C-9B5C-725B-001E-10527D38007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1BB7E91-0793-46CB-5CFD-F82ADD7BA390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3D8F7C6-F3ED-DCDB-713D-3E1075F286C6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CECE0B-CC9E-362C-8D46-5A6DEAD54E6E}"/>
              </a:ext>
            </a:extLst>
          </p:cNvPr>
          <p:cNvSpPr txBox="1"/>
          <p:nvPr/>
        </p:nvSpPr>
        <p:spPr>
          <a:xfrm>
            <a:off x="3156401" y="2458507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it-IT" dirty="0">
              <a:solidFill>
                <a:srgbClr val="000000"/>
              </a:solidFill>
            </a:endParaRPr>
          </a:p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08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F3324C15-EA4A-342F-3DB9-D8D32B3183BC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842863-E2B7-DDA5-8369-E6B434087A9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B76ECD-AE7B-B6B8-F03A-DBD441921068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2EC7B7-9FB0-49CA-8C4D-C8BAAA12825A}"/>
              </a:ext>
            </a:extLst>
          </p:cNvPr>
          <p:cNvSpPr txBox="1"/>
          <p:nvPr/>
        </p:nvSpPr>
        <p:spPr>
          <a:xfrm>
            <a:off x="2780942" y="2400373"/>
            <a:ext cx="55469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54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 Stories &amp; </a:t>
            </a:r>
            <a:r>
              <a:rPr lang="en-GB" sz="5400" b="1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Mockups</a:t>
            </a:r>
            <a:endParaRPr lang="en-GB" sz="5400" b="1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8097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A0F1-4A1F-C427-BAB2-437AF467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C98776-91D2-A741-3C63-290E43A16204}"/>
              </a:ext>
            </a:extLst>
          </p:cNvPr>
          <p:cNvSpPr txBox="1"/>
          <p:nvPr/>
        </p:nvSpPr>
        <p:spPr>
          <a:xfrm>
            <a:off x="508000" y="368300"/>
            <a:ext cx="81915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Infrastructure Diagram</a:t>
            </a:r>
            <a:endParaRPr lang="it-IT" sz="4400" dirty="0"/>
          </a:p>
          <a:p>
            <a:pPr algn="ctr"/>
            <a:endParaRPr lang="it-IT" sz="4400" dirty="0"/>
          </a:p>
        </p:txBody>
      </p:sp>
      <p:pic>
        <p:nvPicPr>
          <p:cNvPr id="2" name="Immagine 1" descr="Immagine che contiene testo, diagramma, schermata, Piano&#10;&#10;Il contenuto generato dall&amp;#39;IA potrebbe non essere corretto.">
            <a:extLst>
              <a:ext uri="{FF2B5EF4-FFF2-40B4-BE49-F238E27FC236}">
                <a16:creationId xmlns:a16="http://schemas.microsoft.com/office/drawing/2014/main" id="{4B627751-39A1-7B7C-0B66-BF7AB55A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27859"/>
            <a:ext cx="9734550" cy="52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2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FBE8-1A6D-161B-0A80-76D069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A8CB24-4543-A749-EFF3-69FB408A2BEA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sz="4400" dirty="0">
              <a:ea typeface="+mn-lt"/>
              <a:cs typeface="+mn-lt"/>
            </a:endParaRPr>
          </a:p>
        </p:txBody>
      </p:sp>
      <p:pic>
        <p:nvPicPr>
          <p:cNvPr id="4" name="Immagine 3" descr="Immagine che contiene testo, Carattere, logo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C6932B9-DD07-5CCF-1270-062A5AEF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66" y="1847730"/>
            <a:ext cx="3586228" cy="1248411"/>
          </a:xfrm>
          <a:prstGeom prst="rect">
            <a:avLst/>
          </a:prstGeom>
        </p:spPr>
      </p:pic>
      <p:pic>
        <p:nvPicPr>
          <p:cNvPr id="8" name="Immagine 7" descr="Immagine che contiene Mammifero marino, Elementi grafici, testo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E8EA4130-ED25-5F31-8021-A054BEC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43" y="3977012"/>
            <a:ext cx="2421471" cy="192065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0CB6F-ADA1-23ED-7D93-8FAF43DB5711}"/>
              </a:ext>
            </a:extLst>
          </p:cNvPr>
          <p:cNvSpPr txBox="1"/>
          <p:nvPr/>
        </p:nvSpPr>
        <p:spPr>
          <a:xfrm>
            <a:off x="5469697" y="1847589"/>
            <a:ext cx="5542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ea typeface="+mn-lt"/>
                <a:cs typeface="+mn-lt"/>
              </a:rPr>
              <a:t>Architecture &amp; </a:t>
            </a:r>
            <a:r>
              <a:rPr lang="it-IT" b="1" err="1">
                <a:ea typeface="+mn-lt"/>
                <a:cs typeface="+mn-lt"/>
              </a:rPr>
              <a:t>Orchestration</a:t>
            </a:r>
            <a:r>
              <a:rPr lang="it-IT" b="1">
                <a:ea typeface="+mn-lt"/>
                <a:cs typeface="+mn-lt"/>
              </a:rPr>
              <a:t>: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Microservices-based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architecture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Component </a:t>
            </a:r>
            <a:r>
              <a:rPr lang="it-IT" dirty="0" err="1">
                <a:ea typeface="+mn-lt"/>
                <a:cs typeface="+mn-lt"/>
              </a:rPr>
              <a:t>orchestration</a:t>
            </a:r>
            <a:r>
              <a:rPr lang="it-IT" dirty="0">
                <a:ea typeface="+mn-lt"/>
                <a:cs typeface="+mn-lt"/>
              </a:rPr>
              <a:t> via Docker Compose.</a:t>
            </a:r>
          </a:p>
          <a:p>
            <a:endParaRPr lang="it-IT" i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180E37-EFAA-1E05-0892-E45F480E8795}"/>
              </a:ext>
            </a:extLst>
          </p:cNvPr>
          <p:cNvSpPr txBox="1"/>
          <p:nvPr/>
        </p:nvSpPr>
        <p:spPr>
          <a:xfrm>
            <a:off x="5469699" y="4420643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Database &amp; Persistence:</a:t>
            </a:r>
          </a:p>
          <a:p>
            <a:pPr marL="228600" indent="-228600">
              <a:buFont typeface=""/>
              <a:buChar char="•"/>
            </a:pPr>
            <a:r>
              <a:rPr lang="en-US"/>
              <a:t>Ensures data persistence for Docker containers.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Stores databases for all microservices components.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63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B7E3-5265-249F-74CC-9E4F3D36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4C32AB-219C-1739-54E8-56B4C2947C1D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sz="4400" dirty="0">
              <a:ea typeface="+mn-lt"/>
              <a:cs typeface="+mn-lt"/>
            </a:endParaRPr>
          </a:p>
        </p:txBody>
      </p:sp>
      <p:pic>
        <p:nvPicPr>
          <p:cNvPr id="9" name="Immagine 8" descr="Immagine che contiene nero, oscurità&#10;&#10;Il contenuto generato dall&amp;#39;IA potrebbe non essere corretto.">
            <a:extLst>
              <a:ext uri="{FF2B5EF4-FFF2-40B4-BE49-F238E27FC236}">
                <a16:creationId xmlns:a16="http://schemas.microsoft.com/office/drawing/2014/main" id="{1E727F50-837C-2851-67FD-173A256E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01" y="1470765"/>
            <a:ext cx="2538609" cy="2611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D4262A-D5B0-C4E7-64C1-4614A1466592}"/>
              </a:ext>
            </a:extLst>
          </p:cNvPr>
          <p:cNvSpPr txBox="1"/>
          <p:nvPr/>
        </p:nvSpPr>
        <p:spPr>
          <a:xfrm>
            <a:off x="4603315" y="217639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REST microservices: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implements RESTful interfaces easily.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handles HTTP requests/responses for microservices.</a:t>
            </a:r>
          </a:p>
          <a:p>
            <a:pPr algn="ctr"/>
            <a:endParaRPr lang="it-IT"/>
          </a:p>
        </p:txBody>
      </p:sp>
      <p:pic>
        <p:nvPicPr>
          <p:cNvPr id="11" name="Immagine 1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2315BB2-93A8-959F-FE29-8EEDCF8D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" y="4093552"/>
            <a:ext cx="3079316" cy="153443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34523A-FEC1-8A84-074D-0C6915DB4EB7}"/>
              </a:ext>
            </a:extLst>
          </p:cNvPr>
          <p:cNvSpPr txBox="1"/>
          <p:nvPr/>
        </p:nvSpPr>
        <p:spPr>
          <a:xfrm>
            <a:off x="4603315" y="4076178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Database access: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facilitates database access for Python microservices.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maps Python objects to database tables efficiently.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68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90B47-3E09-ED08-0EB6-51522B1E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0BFDE6-D418-0179-CFBB-C5BAB91E5D0B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External Services</a:t>
            </a: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11146C-B355-0EBA-FE37-1D96E0FA715E}"/>
              </a:ext>
            </a:extLst>
          </p:cNvPr>
          <p:cNvSpPr txBox="1"/>
          <p:nvPr/>
        </p:nvSpPr>
        <p:spPr>
          <a:xfrm>
            <a:off x="4603315" y="1988506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Maps and </a:t>
            </a:r>
            <a:r>
              <a:rPr lang="en-US" b="1" dirty="0" err="1"/>
              <a:t>Geolocalization</a:t>
            </a:r>
            <a:r>
              <a:rPr lang="en-US" b="1" dirty="0"/>
              <a:t>:</a:t>
            </a:r>
            <a:endParaRPr lang="it-IT" dirty="0" err="1"/>
          </a:p>
          <a:p>
            <a:pPr marL="228600" indent="-228600">
              <a:buFont typeface=""/>
              <a:buChar char="•"/>
            </a:pPr>
            <a:r>
              <a:rPr lang="en-US" dirty="0"/>
              <a:t>Localization of users and parking spots based on GPS coordinates.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dirty="0"/>
              <a:t>Conversion coordinates-address.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0DC62B-FA54-8678-2CA3-6A8C163B4447}"/>
              </a:ext>
            </a:extLst>
          </p:cNvPr>
          <p:cNvSpPr txBox="1"/>
          <p:nvPr/>
        </p:nvSpPr>
        <p:spPr>
          <a:xfrm>
            <a:off x="4603315" y="4337137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Mail service:</a:t>
            </a:r>
            <a:endParaRPr lang="it-IT" dirty="0"/>
          </a:p>
          <a:p>
            <a:pPr marL="228600" indent="-228600">
              <a:buFont typeface=""/>
              <a:buChar char="•"/>
            </a:pPr>
            <a:r>
              <a:rPr lang="en-US" dirty="0"/>
              <a:t>Send notification to users for various events.</a:t>
            </a:r>
          </a:p>
          <a:p>
            <a:pPr algn="ctr"/>
            <a:endParaRPr lang="it-IT"/>
          </a:p>
        </p:txBody>
      </p:sp>
      <p:pic>
        <p:nvPicPr>
          <p:cNvPr id="2" name="Immagine 1" descr="Immagine che contiene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DF758894-6C2B-68E6-66AD-7FE07968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6" y="1804792"/>
            <a:ext cx="1870554" cy="1954060"/>
          </a:xfrm>
          <a:prstGeom prst="rect">
            <a:avLst/>
          </a:prstGeom>
        </p:spPr>
      </p:pic>
      <p:pic>
        <p:nvPicPr>
          <p:cNvPr id="4" name="Immagine 3" descr="Immagine che contiene Elementi grafici, Policromia, grafica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8ECE7F0D-AFDF-A0CE-D3EC-EDEC5930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1" y="4080352"/>
            <a:ext cx="1878644" cy="14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F593-023D-3531-951E-78FCD087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E07092AB-2AFE-F4E1-D9A5-9808A7460F4D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EFC0B72-1FC5-3CE8-9338-E7B3AB551E21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DF100E-B427-E0F1-18C1-D6BCDB98614A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73FF50-5599-A5B0-0BEC-F16397C6CE73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250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13F58-E6F6-3DB0-32CA-6E85B560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922BF8-6FE9-E57C-1867-7F78E3141676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External Services</a:t>
            </a:r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29378A-ED79-F15A-C0CC-EA015151D361}"/>
              </a:ext>
            </a:extLst>
          </p:cNvPr>
          <p:cNvSpPr txBox="1"/>
          <p:nvPr/>
        </p:nvSpPr>
        <p:spPr>
          <a:xfrm>
            <a:off x="731520" y="1828800"/>
            <a:ext cx="6969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project was developed in the span of eight sprints, from October to December 2025.</a:t>
            </a:r>
          </a:p>
          <a:p>
            <a:r>
              <a:rPr lang="en-GB" dirty="0"/>
              <a:t>Each sprint had an objective: the implementation of one of the microservices with the respective interface.</a:t>
            </a:r>
          </a:p>
        </p:txBody>
      </p:sp>
    </p:spTree>
    <p:extLst>
      <p:ext uri="{BB962C8B-B14F-4D97-AF65-F5344CB8AC3E}">
        <p14:creationId xmlns:p14="http://schemas.microsoft.com/office/powerpoint/2010/main" val="154077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FC9B-A930-34EE-E880-F17A7AF0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9700F75B-3D99-E1FB-3073-EA563896D32E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E39D4DD-7253-AF8D-DC0F-3602326EA73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BE0710-BD56-33AC-F031-83EF6EAC240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039B08-9500-B712-420A-A0CB2F4BE9F9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40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361D58-45AC-1E08-E715-D3B8F09149DA}"/>
              </a:ext>
            </a:extLst>
          </p:cNvPr>
          <p:cNvSpPr txBox="1"/>
          <p:nvPr/>
        </p:nvSpPr>
        <p:spPr>
          <a:xfrm>
            <a:off x="629263" y="32905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Registration and Login</a:t>
            </a:r>
          </a:p>
        </p:txBody>
      </p:sp>
      <p:pic>
        <p:nvPicPr>
          <p:cNvPr id="4" name="Immagine 3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2BB4D1F0-4837-A5A2-E509-EE08F1E7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1098493"/>
            <a:ext cx="2429029" cy="444827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B3D4D8-7FBD-3337-F730-CEB275B6F7C8}"/>
              </a:ext>
            </a:extLst>
          </p:cNvPr>
          <p:cNvSpPr txBox="1"/>
          <p:nvPr/>
        </p:nvSpPr>
        <p:spPr>
          <a:xfrm>
            <a:off x="454195" y="2953297"/>
            <a:ext cx="24661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register to the system so that I can access to the application.</a:t>
            </a:r>
          </a:p>
          <a:p>
            <a:pPr algn="just"/>
            <a:endParaRPr lang="en-GB" sz="1400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007EA3C-9483-3AE0-553A-787BA75F36F3}"/>
              </a:ext>
            </a:extLst>
          </p:cNvPr>
          <p:cNvSpPr txBox="1"/>
          <p:nvPr/>
        </p:nvSpPr>
        <p:spPr>
          <a:xfrm>
            <a:off x="9001760" y="2844224"/>
            <a:ext cx="28379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login into the system so that I can authenticate myself to the platform and use app’s functionalities.</a:t>
            </a:r>
          </a:p>
          <a:p>
            <a:pPr algn="just"/>
            <a:endParaRPr lang="en-GB" sz="1400" dirty="0"/>
          </a:p>
        </p:txBody>
      </p:sp>
      <p:pic>
        <p:nvPicPr>
          <p:cNvPr id="34" name="Immagine 3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39D5138-B4EB-2A78-68F8-7E6CD3AC5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15" y="1098492"/>
            <a:ext cx="2429029" cy="444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7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E69B-2E34-524D-8006-A59D31AC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5E5A1C-507C-DEA3-30BC-80B2128DDF5B}"/>
              </a:ext>
            </a:extLst>
          </p:cNvPr>
          <p:cNvSpPr txBox="1"/>
          <p:nvPr/>
        </p:nvSpPr>
        <p:spPr>
          <a:xfrm>
            <a:off x="629263" y="32905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Registration and Login</a:t>
            </a:r>
          </a:p>
        </p:txBody>
      </p:sp>
      <p:pic>
        <p:nvPicPr>
          <p:cNvPr id="6" name="Immagine 5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E3947E77-34FA-1027-3B45-E6D3B2DF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91" y="1499505"/>
            <a:ext cx="2429029" cy="4448270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12E6433C-3BA9-5A7C-3AB1-34A5CB415E05}"/>
              </a:ext>
            </a:extLst>
          </p:cNvPr>
          <p:cNvGrpSpPr/>
          <p:nvPr/>
        </p:nvGrpSpPr>
        <p:grpSpPr>
          <a:xfrm>
            <a:off x="6075680" y="1499505"/>
            <a:ext cx="5359875" cy="4448270"/>
            <a:chOff x="6325570" y="1373410"/>
            <a:chExt cx="5359875" cy="4448270"/>
          </a:xfrm>
        </p:grpSpPr>
        <p:pic>
          <p:nvPicPr>
            <p:cNvPr id="8" name="Immagine 7" descr="Immagine che contiene testo, schermata, Cellulare, smartphone&#10;&#10;Il contenuto generato dall'IA potrebbe non essere corretto.">
              <a:extLst>
                <a:ext uri="{FF2B5EF4-FFF2-40B4-BE49-F238E27FC236}">
                  <a16:creationId xmlns:a16="http://schemas.microsoft.com/office/drawing/2014/main" id="{3791B9C0-1C6B-D9F2-7284-91848BD6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5"/>
            <a:stretch>
              <a:fillRect/>
            </a:stretch>
          </p:blipFill>
          <p:spPr>
            <a:xfrm>
              <a:off x="9256416" y="1373410"/>
              <a:ext cx="2429029" cy="444827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Cellulare, smartphone&#10;&#10;Il contenuto generato dall'IA potrebbe non essere corretto.">
              <a:extLst>
                <a:ext uri="{FF2B5EF4-FFF2-40B4-BE49-F238E27FC236}">
                  <a16:creationId xmlns:a16="http://schemas.microsoft.com/office/drawing/2014/main" id="{E440106E-6761-0CCC-8129-1001B028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185"/>
            <a:stretch>
              <a:fillRect/>
            </a:stretch>
          </p:blipFill>
          <p:spPr>
            <a:xfrm>
              <a:off x="6325570" y="1373410"/>
              <a:ext cx="2429029" cy="4448270"/>
            </a:xfrm>
            <a:prstGeom prst="rect">
              <a:avLst/>
            </a:prstGeom>
          </p:spPr>
        </p:pic>
        <p:cxnSp>
          <p:nvCxnSpPr>
            <p:cNvPr id="20" name="Connettore curvo 19">
              <a:extLst>
                <a:ext uri="{FF2B5EF4-FFF2-40B4-BE49-F238E27FC236}">
                  <a16:creationId xmlns:a16="http://schemas.microsoft.com/office/drawing/2014/main" id="{2C43F67A-EEF8-B236-A684-4C1C66B79D54}"/>
                </a:ext>
              </a:extLst>
            </p:cNvPr>
            <p:cNvCxnSpPr>
              <a:cxnSpLocks/>
            </p:cNvCxnSpPr>
            <p:nvPr/>
          </p:nvCxnSpPr>
          <p:spPr>
            <a:xfrm>
              <a:off x="8260080" y="3825240"/>
              <a:ext cx="1363980" cy="1981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494879D-F4F4-07CD-CF8C-A06F72DEF32B}"/>
              </a:ext>
            </a:extLst>
          </p:cNvPr>
          <p:cNvSpPr txBox="1"/>
          <p:nvPr/>
        </p:nvSpPr>
        <p:spPr>
          <a:xfrm>
            <a:off x="3389705" y="2179684"/>
            <a:ext cx="2184157" cy="1169551"/>
          </a:xfrm>
          <a:custGeom>
            <a:avLst/>
            <a:gdLst>
              <a:gd name="csX0" fmla="*/ 0 w 2184157"/>
              <a:gd name="csY0" fmla="*/ 0 h 1169551"/>
              <a:gd name="csX1" fmla="*/ 567881 w 2184157"/>
              <a:gd name="csY1" fmla="*/ 0 h 1169551"/>
              <a:gd name="csX2" fmla="*/ 1157603 w 2184157"/>
              <a:gd name="csY2" fmla="*/ 0 h 1169551"/>
              <a:gd name="csX3" fmla="*/ 1703642 w 2184157"/>
              <a:gd name="csY3" fmla="*/ 0 h 1169551"/>
              <a:gd name="csX4" fmla="*/ 2184157 w 2184157"/>
              <a:gd name="csY4" fmla="*/ 0 h 1169551"/>
              <a:gd name="csX5" fmla="*/ 2184157 w 2184157"/>
              <a:gd name="csY5" fmla="*/ 561384 h 1169551"/>
              <a:gd name="csX6" fmla="*/ 2184157 w 2184157"/>
              <a:gd name="csY6" fmla="*/ 1169551 h 1169551"/>
              <a:gd name="csX7" fmla="*/ 1681801 w 2184157"/>
              <a:gd name="csY7" fmla="*/ 1169551 h 1169551"/>
              <a:gd name="csX8" fmla="*/ 1201286 w 2184157"/>
              <a:gd name="csY8" fmla="*/ 1169551 h 1169551"/>
              <a:gd name="csX9" fmla="*/ 633406 w 2184157"/>
              <a:gd name="csY9" fmla="*/ 1169551 h 1169551"/>
              <a:gd name="csX10" fmla="*/ 0 w 2184157"/>
              <a:gd name="csY10" fmla="*/ 1169551 h 1169551"/>
              <a:gd name="csX11" fmla="*/ 0 w 2184157"/>
              <a:gd name="csY11" fmla="*/ 561384 h 1169551"/>
              <a:gd name="csX12" fmla="*/ 0 w 2184157"/>
              <a:gd name="csY12" fmla="*/ 0 h 11695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184157" h="1169551" extrusionOk="0">
                <a:moveTo>
                  <a:pt x="0" y="0"/>
                </a:moveTo>
                <a:cubicBezTo>
                  <a:pt x="122932" y="-27716"/>
                  <a:pt x="366579" y="12988"/>
                  <a:pt x="567881" y="0"/>
                </a:cubicBezTo>
                <a:cubicBezTo>
                  <a:pt x="769183" y="-12988"/>
                  <a:pt x="884415" y="14105"/>
                  <a:pt x="1157603" y="0"/>
                </a:cubicBezTo>
                <a:cubicBezTo>
                  <a:pt x="1430791" y="-14105"/>
                  <a:pt x="1519251" y="11153"/>
                  <a:pt x="1703642" y="0"/>
                </a:cubicBezTo>
                <a:cubicBezTo>
                  <a:pt x="1888033" y="-11153"/>
                  <a:pt x="2032882" y="-21889"/>
                  <a:pt x="2184157" y="0"/>
                </a:cubicBezTo>
                <a:cubicBezTo>
                  <a:pt x="2175439" y="275249"/>
                  <a:pt x="2195752" y="381756"/>
                  <a:pt x="2184157" y="561384"/>
                </a:cubicBezTo>
                <a:cubicBezTo>
                  <a:pt x="2172562" y="741012"/>
                  <a:pt x="2189638" y="886768"/>
                  <a:pt x="2184157" y="1169551"/>
                </a:cubicBezTo>
                <a:cubicBezTo>
                  <a:pt x="1969346" y="1157934"/>
                  <a:pt x="1918135" y="1168512"/>
                  <a:pt x="1681801" y="1169551"/>
                </a:cubicBezTo>
                <a:cubicBezTo>
                  <a:pt x="1445467" y="1170590"/>
                  <a:pt x="1356395" y="1186561"/>
                  <a:pt x="1201286" y="1169551"/>
                </a:cubicBezTo>
                <a:cubicBezTo>
                  <a:pt x="1046178" y="1152541"/>
                  <a:pt x="770758" y="1181308"/>
                  <a:pt x="633406" y="1169551"/>
                </a:cubicBezTo>
                <a:cubicBezTo>
                  <a:pt x="496054" y="1157794"/>
                  <a:pt x="144420" y="1181800"/>
                  <a:pt x="0" y="1169551"/>
                </a:cubicBezTo>
                <a:cubicBezTo>
                  <a:pt x="14048" y="1009883"/>
                  <a:pt x="-19392" y="849031"/>
                  <a:pt x="0" y="561384"/>
                </a:cubicBezTo>
                <a:cubicBezTo>
                  <a:pt x="19392" y="273737"/>
                  <a:pt x="27506" y="24886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login into the system so that I can authenticate myself to the platform and use app’s functionalities.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1F04EA6-8DA3-2A25-AD92-BF75518D075B}"/>
              </a:ext>
            </a:extLst>
          </p:cNvPr>
          <p:cNvSpPr txBox="1"/>
          <p:nvPr/>
        </p:nvSpPr>
        <p:spPr>
          <a:xfrm>
            <a:off x="3552265" y="3951335"/>
            <a:ext cx="2184157" cy="954107"/>
          </a:xfrm>
          <a:custGeom>
            <a:avLst/>
            <a:gdLst>
              <a:gd name="csX0" fmla="*/ 0 w 2184157"/>
              <a:gd name="csY0" fmla="*/ 0 h 954107"/>
              <a:gd name="csX1" fmla="*/ 502356 w 2184157"/>
              <a:gd name="csY1" fmla="*/ 0 h 954107"/>
              <a:gd name="csX2" fmla="*/ 1004712 w 2184157"/>
              <a:gd name="csY2" fmla="*/ 0 h 954107"/>
              <a:gd name="csX3" fmla="*/ 1572593 w 2184157"/>
              <a:gd name="csY3" fmla="*/ 0 h 954107"/>
              <a:gd name="csX4" fmla="*/ 2184157 w 2184157"/>
              <a:gd name="csY4" fmla="*/ 0 h 954107"/>
              <a:gd name="csX5" fmla="*/ 2184157 w 2184157"/>
              <a:gd name="csY5" fmla="*/ 457971 h 954107"/>
              <a:gd name="csX6" fmla="*/ 2184157 w 2184157"/>
              <a:gd name="csY6" fmla="*/ 954107 h 954107"/>
              <a:gd name="csX7" fmla="*/ 1703642 w 2184157"/>
              <a:gd name="csY7" fmla="*/ 954107 h 954107"/>
              <a:gd name="csX8" fmla="*/ 1113920 w 2184157"/>
              <a:gd name="csY8" fmla="*/ 954107 h 954107"/>
              <a:gd name="csX9" fmla="*/ 546039 w 2184157"/>
              <a:gd name="csY9" fmla="*/ 954107 h 954107"/>
              <a:gd name="csX10" fmla="*/ 0 w 2184157"/>
              <a:gd name="csY10" fmla="*/ 954107 h 954107"/>
              <a:gd name="csX11" fmla="*/ 0 w 2184157"/>
              <a:gd name="csY11" fmla="*/ 505677 h 954107"/>
              <a:gd name="csX12" fmla="*/ 0 w 2184157"/>
              <a:gd name="csY12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184157" h="954107" extrusionOk="0">
                <a:moveTo>
                  <a:pt x="0" y="0"/>
                </a:moveTo>
                <a:cubicBezTo>
                  <a:pt x="201820" y="-19045"/>
                  <a:pt x="265647" y="-2728"/>
                  <a:pt x="502356" y="0"/>
                </a:cubicBezTo>
                <a:cubicBezTo>
                  <a:pt x="739065" y="2728"/>
                  <a:pt x="764135" y="-18646"/>
                  <a:pt x="1004712" y="0"/>
                </a:cubicBezTo>
                <a:cubicBezTo>
                  <a:pt x="1245289" y="18646"/>
                  <a:pt x="1368913" y="14935"/>
                  <a:pt x="1572593" y="0"/>
                </a:cubicBezTo>
                <a:cubicBezTo>
                  <a:pt x="1776273" y="-14935"/>
                  <a:pt x="1998823" y="-9893"/>
                  <a:pt x="2184157" y="0"/>
                </a:cubicBezTo>
                <a:cubicBezTo>
                  <a:pt x="2166160" y="208361"/>
                  <a:pt x="2193494" y="337089"/>
                  <a:pt x="2184157" y="457971"/>
                </a:cubicBezTo>
                <a:cubicBezTo>
                  <a:pt x="2174820" y="578853"/>
                  <a:pt x="2190984" y="752997"/>
                  <a:pt x="2184157" y="954107"/>
                </a:cubicBezTo>
                <a:cubicBezTo>
                  <a:pt x="1970092" y="971361"/>
                  <a:pt x="1908797" y="967737"/>
                  <a:pt x="1703642" y="954107"/>
                </a:cubicBezTo>
                <a:cubicBezTo>
                  <a:pt x="1498487" y="940477"/>
                  <a:pt x="1274691" y="927411"/>
                  <a:pt x="1113920" y="954107"/>
                </a:cubicBezTo>
                <a:cubicBezTo>
                  <a:pt x="953149" y="980803"/>
                  <a:pt x="805207" y="933275"/>
                  <a:pt x="546039" y="954107"/>
                </a:cubicBezTo>
                <a:cubicBezTo>
                  <a:pt x="286871" y="974939"/>
                  <a:pt x="173135" y="946274"/>
                  <a:pt x="0" y="954107"/>
                </a:cubicBezTo>
                <a:cubicBezTo>
                  <a:pt x="21968" y="784055"/>
                  <a:pt x="10787" y="613355"/>
                  <a:pt x="0" y="505677"/>
                </a:cubicBezTo>
                <a:cubicBezTo>
                  <a:pt x="-10787" y="397999"/>
                  <a:pt x="-13844" y="11220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90762905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logout from the system so that I can exit from the platform while I don’t use it.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89534FD5-15F3-F0BA-045C-6171D74030EC}"/>
              </a:ext>
            </a:extLst>
          </p:cNvPr>
          <p:cNvCxnSpPr>
            <a:stCxn id="29" idx="0"/>
          </p:cNvCxnSpPr>
          <p:nvPr/>
        </p:nvCxnSpPr>
        <p:spPr>
          <a:xfrm rot="16200000" flipV="1">
            <a:off x="3685970" y="1383870"/>
            <a:ext cx="279764" cy="1311864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02578572-FCB2-08CF-D476-3EFFB84D2ECB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5237173" y="4312613"/>
            <a:ext cx="245678" cy="1431336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3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5D38FB-9E9C-6112-BC7A-5C7B017C9FCE}"/>
              </a:ext>
            </a:extLst>
          </p:cNvPr>
          <p:cNvSpPr txBox="1"/>
          <p:nvPr/>
        </p:nvSpPr>
        <p:spPr>
          <a:xfrm>
            <a:off x="172063" y="455910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4A1C86"/>
                </a:solidFill>
              </a:rPr>
              <a:t>Edit Personal Profile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EEC3DC-625F-000C-CCD7-60248466AD81}"/>
              </a:ext>
            </a:extLst>
          </p:cNvPr>
          <p:cNvSpPr txBox="1"/>
          <p:nvPr/>
        </p:nvSpPr>
        <p:spPr>
          <a:xfrm>
            <a:off x="2439710" y="5804015"/>
            <a:ext cx="7059890" cy="307777"/>
          </a:xfrm>
          <a:custGeom>
            <a:avLst/>
            <a:gdLst>
              <a:gd name="csX0" fmla="*/ 0 w 7059890"/>
              <a:gd name="csY0" fmla="*/ 0 h 307777"/>
              <a:gd name="csX1" fmla="*/ 7059890 w 7059890"/>
              <a:gd name="csY1" fmla="*/ 0 h 307777"/>
              <a:gd name="csX2" fmla="*/ 7059890 w 7059890"/>
              <a:gd name="csY2" fmla="*/ 307777 h 307777"/>
              <a:gd name="csX3" fmla="*/ 0 w 7059890"/>
              <a:gd name="csY3" fmla="*/ 307777 h 307777"/>
              <a:gd name="csX4" fmla="*/ 0 w 7059890"/>
              <a:gd name="csY4" fmla="*/ 0 h 3077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059890" h="307777" extrusionOk="0">
                <a:moveTo>
                  <a:pt x="0" y="0"/>
                </a:moveTo>
                <a:cubicBezTo>
                  <a:pt x="861064" y="-59326"/>
                  <a:pt x="5793086" y="-127496"/>
                  <a:pt x="7059890" y="0"/>
                </a:cubicBezTo>
                <a:cubicBezTo>
                  <a:pt x="7086863" y="143234"/>
                  <a:pt x="7055292" y="255129"/>
                  <a:pt x="7059890" y="307777"/>
                </a:cubicBezTo>
                <a:cubicBezTo>
                  <a:pt x="5466601" y="406306"/>
                  <a:pt x="2853823" y="397261"/>
                  <a:pt x="0" y="307777"/>
                </a:cubicBezTo>
                <a:cubicBezTo>
                  <a:pt x="6699" y="276246"/>
                  <a:pt x="-3300" y="6499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7699384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As a user I want to modify personal data so that I can keep updated my account.</a:t>
            </a:r>
          </a:p>
        </p:txBody>
      </p:sp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1E39E33-E16A-0C6B-8E8A-78FF1CEC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366237"/>
            <a:ext cx="9387840" cy="41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7CEB-8DE5-F2F1-B0DF-9253E57D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1AE30F-68A2-158B-B853-7C2F9B9D8048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Personal Dashboard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FC57C471-A624-F971-B827-F6C92C601C0E}"/>
              </a:ext>
            </a:extLst>
          </p:cNvPr>
          <p:cNvSpPr/>
          <p:nvPr/>
        </p:nvSpPr>
        <p:spPr>
          <a:xfrm>
            <a:off x="7640320" y="929640"/>
            <a:ext cx="4124960" cy="4998720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F5C75E-B374-9DD5-4470-8B6B08765B06}"/>
              </a:ext>
            </a:extLst>
          </p:cNvPr>
          <p:cNvSpPr txBox="1"/>
          <p:nvPr/>
        </p:nvSpPr>
        <p:spPr>
          <a:xfrm>
            <a:off x="7994609" y="1336119"/>
            <a:ext cx="326267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user I want to have a personal dashboard so that I can check my personal data and history.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user I want to see my statistics in the personal dashboard, so I can know the number of my active reservations, my available parking spots and more.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access my reputation score on my dashboard so I can know which parking spaces I can book.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see all the reviews I have received from the residents so that I can evaluate my </a:t>
            </a:r>
            <a:r>
              <a:rPr lang="en-US" sz="1400" dirty="0" err="1"/>
              <a:t>behaviour</a:t>
            </a:r>
            <a:r>
              <a:rPr lang="en-US" sz="1400" dirty="0"/>
              <a:t>.</a:t>
            </a:r>
          </a:p>
        </p:txBody>
      </p:sp>
      <p:pic>
        <p:nvPicPr>
          <p:cNvPr id="4" name="Immagine 3" descr="Immagine che contiene testo, schermata, Cellulare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2316CF6C-5146-A4E0-538F-C26525F5D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1" y="1393964"/>
            <a:ext cx="6111687" cy="43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5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133B-B6BF-4136-D14F-5F8A0D3E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C1A238-2C56-C1DD-1572-06ACEE2026A4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Personal Homepage</a:t>
            </a:r>
          </a:p>
        </p:txBody>
      </p:sp>
      <p:pic>
        <p:nvPicPr>
          <p:cNvPr id="5" name="Immagine 4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A6AAC6EF-50D2-3968-7FA1-4DA038785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77" y="1261054"/>
            <a:ext cx="2721949" cy="4984694"/>
          </a:xfrm>
          <a:prstGeom prst="rect">
            <a:avLst/>
          </a:prstGeom>
        </p:spPr>
      </p:pic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EF8908D-5E71-EB3F-3BBC-A4E1766BD763}"/>
              </a:ext>
            </a:extLst>
          </p:cNvPr>
          <p:cNvSpPr/>
          <p:nvPr/>
        </p:nvSpPr>
        <p:spPr>
          <a:xfrm>
            <a:off x="1767837" y="2326640"/>
            <a:ext cx="3759857" cy="2765549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7F2E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2D6E79-887B-4E79-37F0-FE904CFBEA34}"/>
              </a:ext>
            </a:extLst>
          </p:cNvPr>
          <p:cNvSpPr txBox="1"/>
          <p:nvPr/>
        </p:nvSpPr>
        <p:spPr>
          <a:xfrm>
            <a:off x="1959567" y="2622605"/>
            <a:ext cx="32626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user I want to see all the functionalities of the app in my homepage so that I can access easily to them.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a map in the homepage that displays all the available parking spots so that I can precisely choose the parking spot position.</a:t>
            </a:r>
          </a:p>
        </p:txBody>
      </p:sp>
    </p:spTree>
    <p:extLst>
      <p:ext uri="{BB962C8B-B14F-4D97-AF65-F5344CB8AC3E}">
        <p14:creationId xmlns:p14="http://schemas.microsoft.com/office/powerpoint/2010/main" val="385819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5DBF-41C7-DF51-51EA-AB63F6C5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53367E-A792-923C-7FB4-FA72B9F0E4FF}"/>
              </a:ext>
            </a:extLst>
          </p:cNvPr>
          <p:cNvSpPr txBox="1"/>
          <p:nvPr/>
        </p:nvSpPr>
        <p:spPr>
          <a:xfrm>
            <a:off x="629263" y="491613"/>
            <a:ext cx="4013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Calendar View</a:t>
            </a:r>
          </a:p>
        </p:txBody>
      </p:sp>
      <p:pic>
        <p:nvPicPr>
          <p:cNvPr id="9" name="Immagine 8" descr="Immagine che contiene testo, schermata, Dispositivo di comunicazione, smartphone&#10;&#10;Il contenuto generato dall'IA potrebbe non essere corretto.">
            <a:extLst>
              <a:ext uri="{FF2B5EF4-FFF2-40B4-BE49-F238E27FC236}">
                <a16:creationId xmlns:a16="http://schemas.microsoft.com/office/drawing/2014/main" id="{7C4A1BE5-8724-3CF5-300C-4D0848CD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86" y="1261054"/>
            <a:ext cx="6451828" cy="46426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37076-7A57-F557-3607-D1996E9D8171}"/>
              </a:ext>
            </a:extLst>
          </p:cNvPr>
          <p:cNvSpPr txBox="1"/>
          <p:nvPr/>
        </p:nvSpPr>
        <p:spPr>
          <a:xfrm>
            <a:off x="2870086" y="6104777"/>
            <a:ext cx="6858000" cy="523220"/>
          </a:xfrm>
          <a:custGeom>
            <a:avLst/>
            <a:gdLst>
              <a:gd name="csX0" fmla="*/ 0 w 6858000"/>
              <a:gd name="csY0" fmla="*/ 0 h 523220"/>
              <a:gd name="csX1" fmla="*/ 571500 w 6858000"/>
              <a:gd name="csY1" fmla="*/ 0 h 523220"/>
              <a:gd name="csX2" fmla="*/ 1074420 w 6858000"/>
              <a:gd name="csY2" fmla="*/ 0 h 523220"/>
              <a:gd name="csX3" fmla="*/ 1714500 w 6858000"/>
              <a:gd name="csY3" fmla="*/ 0 h 523220"/>
              <a:gd name="csX4" fmla="*/ 2080260 w 6858000"/>
              <a:gd name="csY4" fmla="*/ 0 h 523220"/>
              <a:gd name="csX5" fmla="*/ 2583180 w 6858000"/>
              <a:gd name="csY5" fmla="*/ 0 h 523220"/>
              <a:gd name="csX6" fmla="*/ 3223260 w 6858000"/>
              <a:gd name="csY6" fmla="*/ 0 h 523220"/>
              <a:gd name="csX7" fmla="*/ 3589020 w 6858000"/>
              <a:gd name="csY7" fmla="*/ 0 h 523220"/>
              <a:gd name="csX8" fmla="*/ 4229100 w 6858000"/>
              <a:gd name="csY8" fmla="*/ 0 h 523220"/>
              <a:gd name="csX9" fmla="*/ 4869180 w 6858000"/>
              <a:gd name="csY9" fmla="*/ 0 h 523220"/>
              <a:gd name="csX10" fmla="*/ 5234940 w 6858000"/>
              <a:gd name="csY10" fmla="*/ 0 h 523220"/>
              <a:gd name="csX11" fmla="*/ 5669280 w 6858000"/>
              <a:gd name="csY11" fmla="*/ 0 h 523220"/>
              <a:gd name="csX12" fmla="*/ 6240780 w 6858000"/>
              <a:gd name="csY12" fmla="*/ 0 h 523220"/>
              <a:gd name="csX13" fmla="*/ 6858000 w 6858000"/>
              <a:gd name="csY13" fmla="*/ 0 h 523220"/>
              <a:gd name="csX14" fmla="*/ 6858000 w 6858000"/>
              <a:gd name="csY14" fmla="*/ 523220 h 523220"/>
              <a:gd name="csX15" fmla="*/ 6355080 w 6858000"/>
              <a:gd name="csY15" fmla="*/ 523220 h 523220"/>
              <a:gd name="csX16" fmla="*/ 5715000 w 6858000"/>
              <a:gd name="csY16" fmla="*/ 523220 h 523220"/>
              <a:gd name="csX17" fmla="*/ 5006340 w 6858000"/>
              <a:gd name="csY17" fmla="*/ 523220 h 523220"/>
              <a:gd name="csX18" fmla="*/ 4640580 w 6858000"/>
              <a:gd name="csY18" fmla="*/ 523220 h 523220"/>
              <a:gd name="csX19" fmla="*/ 4137660 w 6858000"/>
              <a:gd name="csY19" fmla="*/ 523220 h 523220"/>
              <a:gd name="csX20" fmla="*/ 3703320 w 6858000"/>
              <a:gd name="csY20" fmla="*/ 523220 h 523220"/>
              <a:gd name="csX21" fmla="*/ 3131820 w 6858000"/>
              <a:gd name="csY21" fmla="*/ 523220 h 523220"/>
              <a:gd name="csX22" fmla="*/ 2560320 w 6858000"/>
              <a:gd name="csY22" fmla="*/ 523220 h 523220"/>
              <a:gd name="csX23" fmla="*/ 2057400 w 6858000"/>
              <a:gd name="csY23" fmla="*/ 523220 h 523220"/>
              <a:gd name="csX24" fmla="*/ 1417320 w 6858000"/>
              <a:gd name="csY24" fmla="*/ 523220 h 523220"/>
              <a:gd name="csX25" fmla="*/ 982980 w 6858000"/>
              <a:gd name="csY25" fmla="*/ 523220 h 523220"/>
              <a:gd name="csX26" fmla="*/ 0 w 6858000"/>
              <a:gd name="csY26" fmla="*/ 523220 h 523220"/>
              <a:gd name="csX27" fmla="*/ 0 w 6858000"/>
              <a:gd name="csY27" fmla="*/ 0 h 5232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</a:cxnLst>
            <a:rect l="l" t="t" r="r" b="b"/>
            <a:pathLst>
              <a:path w="6858000" h="523220" extrusionOk="0">
                <a:moveTo>
                  <a:pt x="0" y="0"/>
                </a:moveTo>
                <a:cubicBezTo>
                  <a:pt x="240379" y="-41527"/>
                  <a:pt x="425195" y="66738"/>
                  <a:pt x="571500" y="0"/>
                </a:cubicBezTo>
                <a:cubicBezTo>
                  <a:pt x="717805" y="-66738"/>
                  <a:pt x="852381" y="36600"/>
                  <a:pt x="1074420" y="0"/>
                </a:cubicBezTo>
                <a:cubicBezTo>
                  <a:pt x="1296459" y="-36600"/>
                  <a:pt x="1442339" y="56643"/>
                  <a:pt x="1714500" y="0"/>
                </a:cubicBezTo>
                <a:cubicBezTo>
                  <a:pt x="1986661" y="-56643"/>
                  <a:pt x="1952800" y="28794"/>
                  <a:pt x="2080260" y="0"/>
                </a:cubicBezTo>
                <a:cubicBezTo>
                  <a:pt x="2207720" y="-28794"/>
                  <a:pt x="2463996" y="19397"/>
                  <a:pt x="2583180" y="0"/>
                </a:cubicBezTo>
                <a:cubicBezTo>
                  <a:pt x="2702364" y="-19397"/>
                  <a:pt x="3014623" y="1933"/>
                  <a:pt x="3223260" y="0"/>
                </a:cubicBezTo>
                <a:cubicBezTo>
                  <a:pt x="3431897" y="-1933"/>
                  <a:pt x="3429889" y="5910"/>
                  <a:pt x="3589020" y="0"/>
                </a:cubicBezTo>
                <a:cubicBezTo>
                  <a:pt x="3748151" y="-5910"/>
                  <a:pt x="3911407" y="19034"/>
                  <a:pt x="4229100" y="0"/>
                </a:cubicBezTo>
                <a:cubicBezTo>
                  <a:pt x="4546793" y="-19034"/>
                  <a:pt x="4700544" y="15770"/>
                  <a:pt x="4869180" y="0"/>
                </a:cubicBezTo>
                <a:cubicBezTo>
                  <a:pt x="5037816" y="-15770"/>
                  <a:pt x="5144807" y="5065"/>
                  <a:pt x="5234940" y="0"/>
                </a:cubicBezTo>
                <a:cubicBezTo>
                  <a:pt x="5325073" y="-5065"/>
                  <a:pt x="5537004" y="19067"/>
                  <a:pt x="5669280" y="0"/>
                </a:cubicBezTo>
                <a:cubicBezTo>
                  <a:pt x="5801556" y="-19067"/>
                  <a:pt x="5992095" y="60117"/>
                  <a:pt x="6240780" y="0"/>
                </a:cubicBezTo>
                <a:cubicBezTo>
                  <a:pt x="6489465" y="-60117"/>
                  <a:pt x="6597167" y="55977"/>
                  <a:pt x="6858000" y="0"/>
                </a:cubicBezTo>
                <a:cubicBezTo>
                  <a:pt x="6896789" y="115558"/>
                  <a:pt x="6837259" y="380188"/>
                  <a:pt x="6858000" y="523220"/>
                </a:cubicBezTo>
                <a:cubicBezTo>
                  <a:pt x="6726855" y="532397"/>
                  <a:pt x="6587563" y="499241"/>
                  <a:pt x="6355080" y="523220"/>
                </a:cubicBezTo>
                <a:cubicBezTo>
                  <a:pt x="6122597" y="547199"/>
                  <a:pt x="5973860" y="471880"/>
                  <a:pt x="5715000" y="523220"/>
                </a:cubicBezTo>
                <a:cubicBezTo>
                  <a:pt x="5456140" y="574560"/>
                  <a:pt x="5159456" y="442770"/>
                  <a:pt x="5006340" y="523220"/>
                </a:cubicBezTo>
                <a:cubicBezTo>
                  <a:pt x="4853224" y="603670"/>
                  <a:pt x="4767199" y="498802"/>
                  <a:pt x="4640580" y="523220"/>
                </a:cubicBezTo>
                <a:cubicBezTo>
                  <a:pt x="4513961" y="547638"/>
                  <a:pt x="4369791" y="512524"/>
                  <a:pt x="4137660" y="523220"/>
                </a:cubicBezTo>
                <a:cubicBezTo>
                  <a:pt x="3905529" y="533916"/>
                  <a:pt x="3873060" y="475989"/>
                  <a:pt x="3703320" y="523220"/>
                </a:cubicBezTo>
                <a:cubicBezTo>
                  <a:pt x="3533580" y="570451"/>
                  <a:pt x="3310409" y="494304"/>
                  <a:pt x="3131820" y="523220"/>
                </a:cubicBezTo>
                <a:cubicBezTo>
                  <a:pt x="2953231" y="552136"/>
                  <a:pt x="2834808" y="461032"/>
                  <a:pt x="2560320" y="523220"/>
                </a:cubicBezTo>
                <a:cubicBezTo>
                  <a:pt x="2285832" y="585408"/>
                  <a:pt x="2280592" y="466842"/>
                  <a:pt x="2057400" y="523220"/>
                </a:cubicBezTo>
                <a:cubicBezTo>
                  <a:pt x="1834208" y="579598"/>
                  <a:pt x="1656228" y="455615"/>
                  <a:pt x="1417320" y="523220"/>
                </a:cubicBezTo>
                <a:cubicBezTo>
                  <a:pt x="1178412" y="590825"/>
                  <a:pt x="1169452" y="504912"/>
                  <a:pt x="982980" y="523220"/>
                </a:cubicBezTo>
                <a:cubicBezTo>
                  <a:pt x="796508" y="541528"/>
                  <a:pt x="281926" y="409492"/>
                  <a:pt x="0" y="523220"/>
                </a:cubicBezTo>
                <a:cubicBezTo>
                  <a:pt x="-3325" y="269371"/>
                  <a:pt x="40055" y="22341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9569097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see all my bookings and/or my parking spots in a calendar view, so I can quickly understand my schedule and have a clear overview of my reservations.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31997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1367</Words>
  <Application>Microsoft Office PowerPoint</Application>
  <PresentationFormat>Widescreen</PresentationFormat>
  <Paragraphs>129</Paragraphs>
  <Slides>36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Arial,Sans-Serif</vt:lpstr>
      <vt:lpstr>Segoe UI</vt:lpstr>
      <vt:lpstr>Wingdings</vt:lpstr>
      <vt:lpstr>Tema di Office</vt:lpstr>
      <vt:lpstr>EzParking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Serena Ragaglia</dc:creator>
  <cp:lastModifiedBy>Serena Ragaglia</cp:lastModifiedBy>
  <cp:revision>288</cp:revision>
  <dcterms:created xsi:type="dcterms:W3CDTF">2025-12-10T09:25:55Z</dcterms:created>
  <dcterms:modified xsi:type="dcterms:W3CDTF">2025-12-13T23:28:39Z</dcterms:modified>
</cp:coreProperties>
</file>